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4.xml" ContentType="application/vnd.openxmlformats-officedocument.presentationml.tags+xml"/>
  <Override PartName="/ppt/notesSlides/notesSlide1.xml" ContentType="application/vnd.openxmlformats-officedocument.presentationml.notesSlide+xml"/>
  <Override PartName="/ppt/tags/tag55.xml" ContentType="application/vnd.openxmlformats-officedocument.presentationml.tags+xml"/>
  <Override PartName="/ppt/notesSlides/notesSlide2.xml" ContentType="application/vnd.openxmlformats-officedocument.presentationml.notesSlide+xml"/>
  <Override PartName="/ppt/tags/tag56.xml" ContentType="application/vnd.openxmlformats-officedocument.presentationml.tags+xml"/>
  <Override PartName="/ppt/notesSlides/notesSlide3.xml" ContentType="application/vnd.openxmlformats-officedocument.presentationml.notesSlide+xml"/>
  <Override PartName="/ppt/tags/tag57.xml" ContentType="application/vnd.openxmlformats-officedocument.presentationml.tags+xml"/>
  <Override PartName="/ppt/notesSlides/notesSlide4.xml" ContentType="application/vnd.openxmlformats-officedocument.presentationml.notesSlide+xml"/>
  <Override PartName="/ppt/tags/tag58.xml" ContentType="application/vnd.openxmlformats-officedocument.presentationml.tags+xml"/>
  <Override PartName="/ppt/notesSlides/notesSlide5.xml" ContentType="application/vnd.openxmlformats-officedocument.presentationml.notesSlide+xml"/>
  <Override PartName="/ppt/tags/tag59.xml" ContentType="application/vnd.openxmlformats-officedocument.presentationml.tags+xml"/>
  <Override PartName="/ppt/notesSlides/notesSlide6.xml" ContentType="application/vnd.openxmlformats-officedocument.presentationml.notesSlide+xml"/>
  <Override PartName="/ppt/tags/tag60.xml" ContentType="application/vnd.openxmlformats-officedocument.presentationml.tags+xml"/>
  <Override PartName="/ppt/notesSlides/notesSlide7.xml" ContentType="application/vnd.openxmlformats-officedocument.presentationml.notesSlide+xml"/>
  <Override PartName="/ppt/tags/tag61.xml" ContentType="application/vnd.openxmlformats-officedocument.presentationml.tags+xml"/>
  <Override PartName="/ppt/notesSlides/notesSlide8.xml" ContentType="application/vnd.openxmlformats-officedocument.presentationml.notesSlide+xml"/>
  <Override PartName="/ppt/tags/tag62.xml" ContentType="application/vnd.openxmlformats-officedocument.presentationml.tags+xml"/>
  <Override PartName="/ppt/notesSlides/notesSlide9.xml" ContentType="application/vnd.openxmlformats-officedocument.presentationml.notesSlide+xml"/>
  <Override PartName="/ppt/tags/tag63.xml" ContentType="application/vnd.openxmlformats-officedocument.presentationml.tags+xml"/>
  <Override PartName="/ppt/notesSlides/notesSlide10.xml" ContentType="application/vnd.openxmlformats-officedocument.presentationml.notesSlide+xml"/>
  <Override PartName="/ppt/tags/tag64.xml" ContentType="application/vnd.openxmlformats-officedocument.presentationml.tags+xml"/>
  <Override PartName="/ppt/notesSlides/notesSlide11.xml" ContentType="application/vnd.openxmlformats-officedocument.presentationml.notesSlide+xml"/>
  <Override PartName="/ppt/tags/tag65.xml" ContentType="application/vnd.openxmlformats-officedocument.presentationml.tags+xml"/>
  <Override PartName="/ppt/notesSlides/notesSlide12.xml" ContentType="application/vnd.openxmlformats-officedocument.presentationml.notesSlide+xml"/>
  <Override PartName="/ppt/tags/tag66.xml" ContentType="application/vnd.openxmlformats-officedocument.presentationml.tags+xml"/>
  <Override PartName="/ppt/notesSlides/notesSlide13.xml" ContentType="application/vnd.openxmlformats-officedocument.presentationml.notesSlide+xml"/>
  <Override PartName="/ppt/tags/tag67.xml" ContentType="application/vnd.openxmlformats-officedocument.presentationml.tags+xml"/>
  <Override PartName="/ppt/notesSlides/notesSlide14.xml" ContentType="application/vnd.openxmlformats-officedocument.presentationml.notesSlide+xml"/>
  <Override PartName="/ppt/tags/tag68.xml" ContentType="application/vnd.openxmlformats-officedocument.presentationml.tags+xml"/>
  <Override PartName="/ppt/notesSlides/notesSlide15.xml" ContentType="application/vnd.openxmlformats-officedocument.presentationml.notesSlide+xml"/>
  <Override PartName="/ppt/tags/tag69.xml" ContentType="application/vnd.openxmlformats-officedocument.presentationml.tags+xml"/>
  <Override PartName="/ppt/notesSlides/notesSlide16.xml" ContentType="application/vnd.openxmlformats-officedocument.presentationml.notesSlide+xml"/>
  <Override PartName="/ppt/tags/tag70.xml" ContentType="application/vnd.openxmlformats-officedocument.presentationml.tags+xml"/>
  <Override PartName="/ppt/notesSlides/notesSlide17.xml" ContentType="application/vnd.openxmlformats-officedocument.presentationml.notesSlide+xml"/>
  <Override PartName="/ppt/tags/tag71.xml" ContentType="application/vnd.openxmlformats-officedocument.presentationml.tags+xml"/>
  <Override PartName="/ppt/notesSlides/notesSlide18.xml" ContentType="application/vnd.openxmlformats-officedocument.presentationml.notesSlide+xml"/>
  <Override PartName="/ppt/tags/tag72.xml" ContentType="application/vnd.openxmlformats-officedocument.presentationml.tags+xml"/>
  <Override PartName="/ppt/notesSlides/notesSlide19.xml" ContentType="application/vnd.openxmlformats-officedocument.presentationml.notesSlide+xml"/>
  <Override PartName="/ppt/tags/tag73.xml" ContentType="application/vnd.openxmlformats-officedocument.presentationml.tags+xml"/>
  <Override PartName="/ppt/notesSlides/notesSlide20.xml" ContentType="application/vnd.openxmlformats-officedocument.presentationml.notesSlide+xml"/>
  <Override PartName="/ppt/tags/tag74.xml" ContentType="application/vnd.openxmlformats-officedocument.presentationml.tags+xml"/>
  <Override PartName="/ppt/notesSlides/notesSlide21.xml" ContentType="application/vnd.openxmlformats-officedocument.presentationml.notesSlide+xml"/>
  <Override PartName="/ppt/tags/tag75.xml" ContentType="application/vnd.openxmlformats-officedocument.presentationml.tags+xml"/>
  <Override PartName="/ppt/notesSlides/notesSlide22.xml" ContentType="application/vnd.openxmlformats-officedocument.presentationml.notesSlide+xml"/>
  <Override PartName="/ppt/tags/tag76.xml" ContentType="application/vnd.openxmlformats-officedocument.presentationml.tags+xml"/>
  <Override PartName="/ppt/notesSlides/notesSlide23.xml" ContentType="application/vnd.openxmlformats-officedocument.presentationml.notesSlide+xml"/>
  <Override PartName="/ppt/tags/tag77.xml" ContentType="application/vnd.openxmlformats-officedocument.presentationml.tags+xml"/>
  <Override PartName="/ppt/notesSlides/notesSlide24.xml" ContentType="application/vnd.openxmlformats-officedocument.presentationml.notesSlide+xml"/>
  <Override PartName="/ppt/tags/tag78.xml" ContentType="application/vnd.openxmlformats-officedocument.presentationml.tags+xml"/>
  <Override PartName="/ppt/notesSlides/notesSlide25.xml" ContentType="application/vnd.openxmlformats-officedocument.presentationml.notesSlide+xml"/>
  <Override PartName="/ppt/tags/tag79.xml" ContentType="application/vnd.openxmlformats-officedocument.presentationml.tags+xml"/>
  <Override PartName="/ppt/notesSlides/notesSlide26.xml" ContentType="application/vnd.openxmlformats-officedocument.presentationml.notesSlide+xml"/>
  <Override PartName="/ppt/tags/tag80.xml" ContentType="application/vnd.openxmlformats-officedocument.presentationml.tags+xml"/>
  <Override PartName="/ppt/notesSlides/notesSlide27.xml" ContentType="application/vnd.openxmlformats-officedocument.presentationml.notesSlide+xml"/>
  <Override PartName="/ppt/tags/tag81.xml" ContentType="application/vnd.openxmlformats-officedocument.presentationml.tags+xml"/>
  <Override PartName="/ppt/notesSlides/notesSlide28.xml" ContentType="application/vnd.openxmlformats-officedocument.presentationml.notesSlide+xml"/>
  <Override PartName="/ppt/tags/tag82.xml" ContentType="application/vnd.openxmlformats-officedocument.presentationml.tags+xml"/>
  <Override PartName="/ppt/notesSlides/notesSlide29.xml" ContentType="application/vnd.openxmlformats-officedocument.presentationml.notesSlide+xml"/>
  <Override PartName="/ppt/tags/tag83.xml" ContentType="application/vnd.openxmlformats-officedocument.presentationml.tags+xml"/>
  <Override PartName="/ppt/notesSlides/notesSlide30.xml" ContentType="application/vnd.openxmlformats-officedocument.presentationml.notesSlide+xml"/>
  <Override PartName="/ppt/tags/tag84.xml" ContentType="application/vnd.openxmlformats-officedocument.presentationml.tags+xml"/>
  <Override PartName="/ppt/notesSlides/notesSlide31.xml" ContentType="application/vnd.openxmlformats-officedocument.presentationml.notesSlide+xml"/>
  <Override PartName="/ppt/tags/tag85.xml" ContentType="application/vnd.openxmlformats-officedocument.presentationml.tags+xml"/>
  <Override PartName="/ppt/notesSlides/notesSlide32.xml" ContentType="application/vnd.openxmlformats-officedocument.presentationml.notesSlide+xml"/>
  <Override PartName="/ppt/tags/tag86.xml" ContentType="application/vnd.openxmlformats-officedocument.presentationml.tags+xml"/>
  <Override PartName="/ppt/notesSlides/notesSlide33.xml" ContentType="application/vnd.openxmlformats-officedocument.presentationml.notesSlide+xml"/>
  <Override PartName="/ppt/tags/tag87.xml" ContentType="application/vnd.openxmlformats-officedocument.presentationml.tags+xml"/>
  <Override PartName="/ppt/notesSlides/notesSlide34.xml" ContentType="application/vnd.openxmlformats-officedocument.presentationml.notesSlide+xml"/>
  <Override PartName="/ppt/tags/tag88.xml" ContentType="application/vnd.openxmlformats-officedocument.presentationml.tags+xml"/>
  <Override PartName="/ppt/notesSlides/notesSlide35.xml" ContentType="application/vnd.openxmlformats-officedocument.presentationml.notesSlide+xml"/>
  <Override PartName="/ppt/tags/tag89.xml" ContentType="application/vnd.openxmlformats-officedocument.presentationml.tags+xml"/>
  <Override PartName="/ppt/notesSlides/notesSlide36.xml" ContentType="application/vnd.openxmlformats-officedocument.presentationml.notesSlide+xml"/>
  <Override PartName="/ppt/tags/tag90.xml" ContentType="application/vnd.openxmlformats-officedocument.presentationml.tags+xml"/>
  <Override PartName="/ppt/notesSlides/notesSlide37.xml" ContentType="application/vnd.openxmlformats-officedocument.presentationml.notesSlide+xml"/>
  <Override PartName="/ppt/tags/tag91.xml" ContentType="application/vnd.openxmlformats-officedocument.presentationml.tags+xml"/>
  <Override PartName="/ppt/notesSlides/notesSlide38.xml" ContentType="application/vnd.openxmlformats-officedocument.presentationml.notesSlide+xml"/>
  <Override PartName="/ppt/tags/tag92.xml" ContentType="application/vnd.openxmlformats-officedocument.presentationml.tags+xml"/>
  <Override PartName="/ppt/notesSlides/notesSlide39.xml" ContentType="application/vnd.openxmlformats-officedocument.presentationml.notesSlide+xml"/>
  <Override PartName="/ppt/tags/tag93.xml" ContentType="application/vnd.openxmlformats-officedocument.presentationml.tags+xml"/>
  <Override PartName="/ppt/notesSlides/notesSlide40.xml" ContentType="application/vnd.openxmlformats-officedocument.presentationml.notesSlide+xml"/>
  <Override PartName="/ppt/tags/tag94.xml" ContentType="application/vnd.openxmlformats-officedocument.presentationml.tags+xml"/>
  <Override PartName="/ppt/notesSlides/notesSlide41.xml" ContentType="application/vnd.openxmlformats-officedocument.presentationml.notesSlide+xml"/>
  <Override PartName="/ppt/tags/tag95.xml" ContentType="application/vnd.openxmlformats-officedocument.presentationml.tags+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8" r:id="rId4"/>
  </p:sldMasterIdLst>
  <p:notesMasterIdLst>
    <p:notesMasterId r:id="rId48"/>
  </p:notesMasterIdLst>
  <p:handoutMasterIdLst>
    <p:handoutMasterId r:id="rId49"/>
  </p:handoutMasterIdLst>
  <p:sldIdLst>
    <p:sldId id="881" r:id="rId5"/>
    <p:sldId id="430" r:id="rId6"/>
    <p:sldId id="635" r:id="rId7"/>
    <p:sldId id="624" r:id="rId8"/>
    <p:sldId id="313" r:id="rId9"/>
    <p:sldId id="630" r:id="rId10"/>
    <p:sldId id="319" r:id="rId11"/>
    <p:sldId id="870" r:id="rId12"/>
    <p:sldId id="320" r:id="rId13"/>
    <p:sldId id="321" r:id="rId14"/>
    <p:sldId id="322" r:id="rId15"/>
    <p:sldId id="323" r:id="rId16"/>
    <p:sldId id="625" r:id="rId17"/>
    <p:sldId id="428" r:id="rId18"/>
    <p:sldId id="429" r:id="rId19"/>
    <p:sldId id="650" r:id="rId20"/>
    <p:sldId id="636" r:id="rId21"/>
    <p:sldId id="551" r:id="rId22"/>
    <p:sldId id="525" r:id="rId23"/>
    <p:sldId id="646" r:id="rId24"/>
    <p:sldId id="633" r:id="rId25"/>
    <p:sldId id="871" r:id="rId26"/>
    <p:sldId id="369" r:id="rId27"/>
    <p:sldId id="872" r:id="rId28"/>
    <p:sldId id="526" r:id="rId29"/>
    <p:sldId id="876" r:id="rId30"/>
    <p:sldId id="875" r:id="rId31"/>
    <p:sldId id="873" r:id="rId32"/>
    <p:sldId id="874" r:id="rId33"/>
    <p:sldId id="877" r:id="rId34"/>
    <p:sldId id="879" r:id="rId35"/>
    <p:sldId id="840" r:id="rId36"/>
    <p:sldId id="626" r:id="rId37"/>
    <p:sldId id="509" r:id="rId38"/>
    <p:sldId id="510" r:id="rId39"/>
    <p:sldId id="880" r:id="rId40"/>
    <p:sldId id="511" r:id="rId41"/>
    <p:sldId id="371" r:id="rId42"/>
    <p:sldId id="317" r:id="rId43"/>
    <p:sldId id="425" r:id="rId44"/>
    <p:sldId id="627" r:id="rId45"/>
    <p:sldId id="647" r:id="rId46"/>
    <p:sldId id="315" r:id="rId47"/>
  </p:sldIdLst>
  <p:sldSz cx="12192000" cy="6858000"/>
  <p:notesSz cx="7772400" cy="10058400"/>
  <p:custDataLst>
    <p:tags r:id="rId50"/>
  </p:custDataLst>
  <p:defaultTex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 id="{3DB1B1F6-80DB-48D7-AB4B-279C048000D5}">
          <p14:sldIdLst>
            <p14:sldId id="881"/>
            <p14:sldId id="430"/>
            <p14:sldId id="635"/>
            <p14:sldId id="624"/>
            <p14:sldId id="313"/>
          </p14:sldIdLst>
        </p14:section>
        <p14:section name="Section 1: Amazon Elastic Block Store" id="{1224743F-B8BE-47A1-B41A-AC1C8AD5C9CA}">
          <p14:sldIdLst>
            <p14:sldId id="630"/>
            <p14:sldId id="319"/>
            <p14:sldId id="870"/>
            <p14:sldId id="320"/>
            <p14:sldId id="321"/>
            <p14:sldId id="322"/>
            <p14:sldId id="323"/>
            <p14:sldId id="625"/>
            <p14:sldId id="428"/>
            <p14:sldId id="429"/>
            <p14:sldId id="650"/>
          </p14:sldIdLst>
        </p14:section>
        <p14:section name="Lab 4: Working with Amazon EBS" id="{F7C30E62-4D29-46EE-A74B-436811698100}">
          <p14:sldIdLst>
            <p14:sldId id="636"/>
            <p14:sldId id="551"/>
            <p14:sldId id="525"/>
            <p14:sldId id="646"/>
          </p14:sldIdLst>
        </p14:section>
        <p14:section name="Section 2: Amazon Simple Storage Service" id="{25EE441D-4D5E-48D1-A6FE-2D146515A1D6}">
          <p14:sldIdLst>
            <p14:sldId id="633"/>
            <p14:sldId id="871"/>
            <p14:sldId id="369"/>
            <p14:sldId id="872"/>
            <p14:sldId id="526"/>
            <p14:sldId id="876"/>
            <p14:sldId id="875"/>
            <p14:sldId id="873"/>
            <p14:sldId id="874"/>
            <p14:sldId id="877"/>
            <p14:sldId id="879"/>
            <p14:sldId id="840"/>
            <p14:sldId id="626"/>
            <p14:sldId id="509"/>
            <p14:sldId id="510"/>
            <p14:sldId id="880"/>
            <p14:sldId id="511"/>
            <p14:sldId id="371"/>
            <p14:sldId id="317"/>
            <p14:sldId id="425"/>
            <p14:sldId id="627"/>
            <p14:sldId id="647"/>
            <p14:sldId id="31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9" clrIdx="0">
    <p:extLst>
      <p:ext uri="{19B8F6BF-5375-455C-9EA6-DF929625EA0E}">
        <p15:presenceInfo xmlns:p15="http://schemas.microsoft.com/office/powerpoint/2012/main" userId="S-1-5-21-1407069837-2091007605-538272213-31813507" providerId="AD"/>
      </p:ext>
    </p:extLst>
  </p:cmAuthor>
  <p:cmAuthor id="2" name="Raymond, Patty" initials="RP" lastIdx="2" clrIdx="1">
    <p:extLst>
      <p:ext uri="{19B8F6BF-5375-455C-9EA6-DF929625EA0E}">
        <p15:presenceInfo xmlns:p15="http://schemas.microsoft.com/office/powerpoint/2012/main" userId="S-1-5-21-1407069837-2091007605-538272213-293558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0435E3-2EB7-41A2-9D59-8EA019C9D15D}" v="24" dt="2022-05-19T19:15:02.755"/>
    <p1510:client id="{630E3C57-3A27-4440-9DF1-D895238DA7FD}" v="351" dt="2022-05-19T18:38:42.2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045" autoAdjust="0"/>
  </p:normalViewPr>
  <p:slideViewPr>
    <p:cSldViewPr snapToGrid="0">
      <p:cViewPr varScale="1">
        <p:scale>
          <a:sx n="56" d="100"/>
          <a:sy n="56" d="100"/>
        </p:scale>
        <p:origin x="1272" y="60"/>
      </p:cViewPr>
      <p:guideLst/>
    </p:cSldViewPr>
  </p:slideViewPr>
  <p:notesTextViewPr>
    <p:cViewPr>
      <p:scale>
        <a:sx n="1" d="1"/>
        <a:sy n="1" d="1"/>
      </p:scale>
      <p:origin x="0" y="0"/>
    </p:cViewPr>
  </p:notesTextViewPr>
  <p:notesViewPr>
    <p:cSldViewPr snapToGrid="0">
      <p:cViewPr>
        <p:scale>
          <a:sx n="100" d="100"/>
          <a:sy n="100" d="100"/>
        </p:scale>
        <p:origin x="1190" y="-284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90"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B3C71C26-B7E3-40D9-AFFC-56E1F3330FC0}"/>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B354C10F-87CF-4634-B8A1-405F2079FC0A}"/>
              </a:ext>
            </a:extLst>
          </p:cNvPr>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287BC065-D7D7-4497-9D0A-D0D4CA488C61}" type="datetimeFigureOut">
              <a:rPr lang="en-US" smtClean="0"/>
              <a:t>4/14/2023</a:t>
            </a:fld>
            <a:endParaRPr lang="en-US"/>
          </a:p>
        </p:txBody>
      </p:sp>
      <p:sp>
        <p:nvSpPr>
          <p:cNvPr id="4" name="Footer Placeholder 3">
            <a:extLst>
              <a:ext uri="{FF2B5EF4-FFF2-40B4-BE49-F238E27FC236}">
                <a16:creationId xmlns:a16="http://schemas.microsoft.com/office/drawing/2014/main" xmlns="" id="{C12E5DC8-58CF-4AB2-B263-F2D72A48CB76}"/>
              </a:ext>
            </a:extLst>
          </p:cNvPr>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017501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0EC29ED2-9DB7-4FC7-8D07-964CD0E5B663}" type="datetimeFigureOut">
              <a:rPr lang="en-US" smtClean="0"/>
              <a:t>4/14/2023</a:t>
            </a:fld>
            <a:endParaRPr lang="en-US"/>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B4B52809-B5B7-4F41-8876-28A8C75C3ECB}" type="slidenum">
              <a:rPr lang="en-US" smtClean="0"/>
              <a:t>‹#›</a:t>
            </a:fld>
            <a:endParaRPr lang="en-US"/>
          </a:p>
        </p:txBody>
      </p:sp>
    </p:spTree>
    <p:extLst>
      <p:ext uri="{BB962C8B-B14F-4D97-AF65-F5344CB8AC3E}">
        <p14:creationId xmlns:p14="http://schemas.microsoft.com/office/powerpoint/2010/main" val="336884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4" name="Slide Image Placeholder 3">
            <a:extLst>
              <a:ext uri="{FF2B5EF4-FFF2-40B4-BE49-F238E27FC236}">
                <a16:creationId xmlns="" xmlns:a16="http://schemas.microsoft.com/office/drawing/2014/main" id="{22546C6A-EF81-1C0D-1B04-6C66137E2063}"/>
              </a:ext>
            </a:extLst>
          </p:cNvPr>
          <p:cNvSpPr>
            <a:spLocks noGrp="1" noRot="1" noChangeAspect="1"/>
          </p:cNvSpPr>
          <p:nvPr>
            <p:ph type="sldImg"/>
          </p:nvPr>
        </p:nvSpPr>
        <p:spPr/>
      </p:sp>
    </p:spTree>
    <p:extLst>
      <p:ext uri="{BB962C8B-B14F-4D97-AF65-F5344CB8AC3E}">
        <p14:creationId xmlns:p14="http://schemas.microsoft.com/office/powerpoint/2010/main" val="3392412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a16="http://schemas.microsoft.com/office/drawing/2014/main" xmlns="" id="{6002AD06-6A44-3841-7ABF-2C3205410DB2}"/>
              </a:ext>
            </a:extLst>
          </p:cNvPr>
          <p:cNvSpPr>
            <a:spLocks noGrp="1" noRot="1" noChangeAspect="1"/>
          </p:cNvSpPr>
          <p:nvPr>
            <p:ph type="sldImg"/>
          </p:nvPr>
        </p:nvSpPr>
        <p:spPr/>
      </p:sp>
    </p:spTree>
    <p:extLst>
      <p:ext uri="{BB962C8B-B14F-4D97-AF65-F5344CB8AC3E}">
        <p14:creationId xmlns:p14="http://schemas.microsoft.com/office/powerpoint/2010/main" val="1412020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a16="http://schemas.microsoft.com/office/drawing/2014/main" xmlns="" id="{7F1A3922-D942-B051-F5C7-E60D0FD7372E}"/>
              </a:ext>
            </a:extLst>
          </p:cNvPr>
          <p:cNvSpPr>
            <a:spLocks noGrp="1" noRot="1" noChangeAspect="1"/>
          </p:cNvSpPr>
          <p:nvPr>
            <p:ph type="sldImg"/>
          </p:nvPr>
        </p:nvSpPr>
        <p:spPr/>
      </p:sp>
    </p:spTree>
    <p:extLst>
      <p:ext uri="{BB962C8B-B14F-4D97-AF65-F5344CB8AC3E}">
        <p14:creationId xmlns:p14="http://schemas.microsoft.com/office/powerpoint/2010/main" val="4180000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a16="http://schemas.microsoft.com/office/drawing/2014/main" xmlns="" id="{941628D1-4390-3751-0538-CC69A0509DE8}"/>
              </a:ext>
            </a:extLst>
          </p:cNvPr>
          <p:cNvSpPr>
            <a:spLocks noGrp="1" noRot="1" noChangeAspect="1"/>
          </p:cNvSpPr>
          <p:nvPr>
            <p:ph type="sldImg"/>
          </p:nvPr>
        </p:nvSpPr>
        <p:spPr/>
      </p:sp>
    </p:spTree>
    <p:extLst>
      <p:ext uri="{BB962C8B-B14F-4D97-AF65-F5344CB8AC3E}">
        <p14:creationId xmlns:p14="http://schemas.microsoft.com/office/powerpoint/2010/main" val="1208474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5" name="Slide Image Placeholder 4">
            <a:extLst>
              <a:ext uri="{FF2B5EF4-FFF2-40B4-BE49-F238E27FC236}">
                <a16:creationId xmlns:a16="http://schemas.microsoft.com/office/drawing/2014/main" xmlns="" id="{7935438D-1F38-3643-197C-4A7E31F2B570}"/>
              </a:ext>
            </a:extLst>
          </p:cNvPr>
          <p:cNvSpPr>
            <a:spLocks noGrp="1" noRot="1" noChangeAspect="1"/>
          </p:cNvSpPr>
          <p:nvPr>
            <p:ph type="sldImg"/>
          </p:nvPr>
        </p:nvSpPr>
        <p:spPr/>
      </p:sp>
    </p:spTree>
    <p:extLst>
      <p:ext uri="{BB962C8B-B14F-4D97-AF65-F5344CB8AC3E}">
        <p14:creationId xmlns:p14="http://schemas.microsoft.com/office/powerpoint/2010/main" val="3741679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a16="http://schemas.microsoft.com/office/drawing/2014/main" xmlns="" id="{18604812-CB3A-27DE-702E-C54CFB1BA763}"/>
              </a:ext>
            </a:extLst>
          </p:cNvPr>
          <p:cNvSpPr>
            <a:spLocks noGrp="1" noRot="1" noChangeAspect="1"/>
          </p:cNvSpPr>
          <p:nvPr>
            <p:ph type="sldImg"/>
          </p:nvPr>
        </p:nvSpPr>
        <p:spPr/>
      </p:sp>
    </p:spTree>
    <p:extLst>
      <p:ext uri="{BB962C8B-B14F-4D97-AF65-F5344CB8AC3E}">
        <p14:creationId xmlns:p14="http://schemas.microsoft.com/office/powerpoint/2010/main" val="56086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a16="http://schemas.microsoft.com/office/drawing/2014/main" xmlns="" id="{0F6D4C00-6069-A5F6-5AB2-939555C2900F}"/>
              </a:ext>
            </a:extLst>
          </p:cNvPr>
          <p:cNvSpPr>
            <a:spLocks noGrp="1" noRot="1" noChangeAspect="1"/>
          </p:cNvSpPr>
          <p:nvPr>
            <p:ph type="sldImg"/>
          </p:nvPr>
        </p:nvSpPr>
        <p:spPr/>
      </p:sp>
    </p:spTree>
    <p:extLst>
      <p:ext uri="{BB962C8B-B14F-4D97-AF65-F5344CB8AC3E}">
        <p14:creationId xmlns:p14="http://schemas.microsoft.com/office/powerpoint/2010/main" val="2755031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a16="http://schemas.microsoft.com/office/drawing/2014/main" xmlns="" id="{1AD6C4BC-38B4-6F49-9DF6-D844C79F3030}"/>
              </a:ext>
            </a:extLst>
          </p:cNvPr>
          <p:cNvSpPr>
            <a:spLocks noGrp="1" noRot="1" noChangeAspect="1"/>
          </p:cNvSpPr>
          <p:nvPr>
            <p:ph type="sldImg"/>
          </p:nvPr>
        </p:nvSpPr>
        <p:spPr/>
      </p:sp>
    </p:spTree>
    <p:extLst>
      <p:ext uri="{BB962C8B-B14F-4D97-AF65-F5344CB8AC3E}">
        <p14:creationId xmlns:p14="http://schemas.microsoft.com/office/powerpoint/2010/main" val="537168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5" name="Slide Image Placeholder 4">
            <a:extLst>
              <a:ext uri="{FF2B5EF4-FFF2-40B4-BE49-F238E27FC236}">
                <a16:creationId xmlns:a16="http://schemas.microsoft.com/office/drawing/2014/main" xmlns="" id="{21F204DB-FD04-7784-F420-F5B012D8AE18}"/>
              </a:ext>
            </a:extLst>
          </p:cNvPr>
          <p:cNvSpPr>
            <a:spLocks noGrp="1" noRot="1" noChangeAspect="1"/>
          </p:cNvSpPr>
          <p:nvPr>
            <p:ph type="sldImg"/>
          </p:nvPr>
        </p:nvSpPr>
        <p:spPr/>
      </p:sp>
    </p:spTree>
    <p:extLst>
      <p:ext uri="{BB962C8B-B14F-4D97-AF65-F5344CB8AC3E}">
        <p14:creationId xmlns:p14="http://schemas.microsoft.com/office/powerpoint/2010/main" val="2491132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a16="http://schemas.microsoft.com/office/drawing/2014/main" xmlns="" id="{E63FE4AF-6D8C-FD4B-D644-1594C2E8FB34}"/>
              </a:ext>
            </a:extLst>
          </p:cNvPr>
          <p:cNvSpPr>
            <a:spLocks noGrp="1" noRot="1" noChangeAspect="1"/>
          </p:cNvSpPr>
          <p:nvPr>
            <p:ph type="sldImg"/>
          </p:nvPr>
        </p:nvSpPr>
        <p:spPr/>
      </p:sp>
    </p:spTree>
    <p:extLst>
      <p:ext uri="{BB962C8B-B14F-4D97-AF65-F5344CB8AC3E}">
        <p14:creationId xmlns:p14="http://schemas.microsoft.com/office/powerpoint/2010/main" val="4057225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a16="http://schemas.microsoft.com/office/drawing/2014/main" xmlns="" id="{CCDCEFD7-98CD-06BB-2B2C-6455E60EE38F}"/>
              </a:ext>
            </a:extLst>
          </p:cNvPr>
          <p:cNvSpPr>
            <a:spLocks noGrp="1" noRot="1" noChangeAspect="1"/>
          </p:cNvSpPr>
          <p:nvPr>
            <p:ph type="sldImg"/>
          </p:nvPr>
        </p:nvSpPr>
        <p:spPr/>
      </p:sp>
    </p:spTree>
    <p:extLst>
      <p:ext uri="{BB962C8B-B14F-4D97-AF65-F5344CB8AC3E}">
        <p14:creationId xmlns:p14="http://schemas.microsoft.com/office/powerpoint/2010/main" val="784008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5" name="Slide Image Placeholder 4">
            <a:extLst>
              <a:ext uri="{FF2B5EF4-FFF2-40B4-BE49-F238E27FC236}">
                <a16:creationId xmlns:a16="http://schemas.microsoft.com/office/drawing/2014/main" xmlns="" id="{C9D22231-F706-B783-423D-EB6679DAAB4C}"/>
              </a:ext>
            </a:extLst>
          </p:cNvPr>
          <p:cNvSpPr>
            <a:spLocks noGrp="1" noRot="1" noChangeAspect="1"/>
          </p:cNvSpPr>
          <p:nvPr>
            <p:ph type="sldImg"/>
          </p:nvPr>
        </p:nvSpPr>
        <p:spPr/>
      </p:sp>
    </p:spTree>
    <p:extLst>
      <p:ext uri="{BB962C8B-B14F-4D97-AF65-F5344CB8AC3E}">
        <p14:creationId xmlns:p14="http://schemas.microsoft.com/office/powerpoint/2010/main" val="1736860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a16="http://schemas.microsoft.com/office/drawing/2014/main" xmlns="" id="{FFABDF1D-C628-000A-E72E-8C0A87FBC0EB}"/>
              </a:ext>
            </a:extLst>
          </p:cNvPr>
          <p:cNvSpPr>
            <a:spLocks noGrp="1" noRot="1" noChangeAspect="1"/>
          </p:cNvSpPr>
          <p:nvPr>
            <p:ph type="sldImg"/>
          </p:nvPr>
        </p:nvSpPr>
        <p:spPr/>
      </p:sp>
    </p:spTree>
    <p:extLst>
      <p:ext uri="{BB962C8B-B14F-4D97-AF65-F5344CB8AC3E}">
        <p14:creationId xmlns:p14="http://schemas.microsoft.com/office/powerpoint/2010/main" val="3016874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789488"/>
          </a:xfrm>
        </p:spPr>
        <p:txBody>
          <a:bodyPr/>
          <a:lstStyle/>
          <a:p>
            <a:endParaRPr lang="en-US" dirty="0"/>
          </a:p>
        </p:txBody>
      </p:sp>
      <p:sp>
        <p:nvSpPr>
          <p:cNvPr id="5" name="Slide Image Placeholder 4">
            <a:extLst>
              <a:ext uri="{FF2B5EF4-FFF2-40B4-BE49-F238E27FC236}">
                <a16:creationId xmlns:a16="http://schemas.microsoft.com/office/drawing/2014/main" xmlns="" id="{EFFC00F9-69B7-4AC7-654D-DF7B343CD65E}"/>
              </a:ext>
            </a:extLst>
          </p:cNvPr>
          <p:cNvSpPr>
            <a:spLocks noGrp="1" noRot="1" noChangeAspect="1"/>
          </p:cNvSpPr>
          <p:nvPr>
            <p:ph type="sldImg"/>
          </p:nvPr>
        </p:nvSpPr>
        <p:spPr/>
      </p:sp>
    </p:spTree>
    <p:extLst>
      <p:ext uri="{BB962C8B-B14F-4D97-AF65-F5344CB8AC3E}">
        <p14:creationId xmlns:p14="http://schemas.microsoft.com/office/powerpoint/2010/main" val="1718520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551362"/>
          </a:xfrm>
        </p:spPr>
        <p:txBody>
          <a:bodyPr/>
          <a:lstStyle/>
          <a:p>
            <a:endParaRPr lang="en-US" dirty="0"/>
          </a:p>
        </p:txBody>
      </p:sp>
      <p:sp>
        <p:nvSpPr>
          <p:cNvPr id="5" name="Slide Image Placeholder 4">
            <a:extLst>
              <a:ext uri="{FF2B5EF4-FFF2-40B4-BE49-F238E27FC236}">
                <a16:creationId xmlns:a16="http://schemas.microsoft.com/office/drawing/2014/main" xmlns="" id="{0EA55CCF-D9E4-8611-2EAA-4EEA01D75DC1}"/>
              </a:ext>
            </a:extLst>
          </p:cNvPr>
          <p:cNvSpPr>
            <a:spLocks noGrp="1" noRot="1" noChangeAspect="1"/>
          </p:cNvSpPr>
          <p:nvPr>
            <p:ph type="sldImg"/>
          </p:nvPr>
        </p:nvSpPr>
        <p:spPr/>
      </p:sp>
    </p:spTree>
    <p:extLst>
      <p:ext uri="{BB962C8B-B14F-4D97-AF65-F5344CB8AC3E}">
        <p14:creationId xmlns:p14="http://schemas.microsoft.com/office/powerpoint/2010/main" val="955773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789488"/>
          </a:xfrm>
        </p:spPr>
        <p:txBody>
          <a:bodyPr/>
          <a:lstStyle/>
          <a:p>
            <a:endParaRPr lang="en-US" dirty="0"/>
          </a:p>
        </p:txBody>
      </p:sp>
      <p:sp>
        <p:nvSpPr>
          <p:cNvPr id="5" name="Slide Image Placeholder 4">
            <a:extLst>
              <a:ext uri="{FF2B5EF4-FFF2-40B4-BE49-F238E27FC236}">
                <a16:creationId xmlns:a16="http://schemas.microsoft.com/office/drawing/2014/main" xmlns="" id="{EFFC00F9-69B7-4AC7-654D-DF7B343CD65E}"/>
              </a:ext>
            </a:extLst>
          </p:cNvPr>
          <p:cNvSpPr>
            <a:spLocks noGrp="1" noRot="1" noChangeAspect="1"/>
          </p:cNvSpPr>
          <p:nvPr>
            <p:ph type="sldImg"/>
          </p:nvPr>
        </p:nvSpPr>
        <p:spPr/>
      </p:sp>
    </p:spTree>
    <p:extLst>
      <p:ext uri="{BB962C8B-B14F-4D97-AF65-F5344CB8AC3E}">
        <p14:creationId xmlns:p14="http://schemas.microsoft.com/office/powerpoint/2010/main" val="2647268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789488"/>
          </a:xfrm>
        </p:spPr>
        <p:txBody>
          <a:bodyPr/>
          <a:lstStyle/>
          <a:p>
            <a:pPr marL="171450" indent="-171450">
              <a:buFont typeface="Arial" panose="020B0604020202020204" pitchFamily="34" charset="0"/>
              <a:buChar char="•"/>
            </a:pPr>
            <a:endParaRPr lang="en-US" dirty="0"/>
          </a:p>
        </p:txBody>
      </p:sp>
      <p:sp>
        <p:nvSpPr>
          <p:cNvPr id="5" name="Slide Image Placeholder 4">
            <a:extLst>
              <a:ext uri="{FF2B5EF4-FFF2-40B4-BE49-F238E27FC236}">
                <a16:creationId xmlns:a16="http://schemas.microsoft.com/office/drawing/2014/main" xmlns="" id="{EFFC00F9-69B7-4AC7-654D-DF7B343CD65E}"/>
              </a:ext>
            </a:extLst>
          </p:cNvPr>
          <p:cNvSpPr>
            <a:spLocks noGrp="1" noRot="1" noChangeAspect="1"/>
          </p:cNvSpPr>
          <p:nvPr>
            <p:ph type="sldImg"/>
          </p:nvPr>
        </p:nvSpPr>
        <p:spPr/>
      </p:sp>
    </p:spTree>
    <p:extLst>
      <p:ext uri="{BB962C8B-B14F-4D97-AF65-F5344CB8AC3E}">
        <p14:creationId xmlns:p14="http://schemas.microsoft.com/office/powerpoint/2010/main" val="819080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789488"/>
          </a:xfrm>
        </p:spPr>
        <p:txBody>
          <a:bodyPr/>
          <a:lstStyle/>
          <a:p>
            <a:pPr marL="171450" indent="-171450">
              <a:buFont typeface="Arial" panose="020B0604020202020204" pitchFamily="34" charset="0"/>
              <a:buChar char="•"/>
            </a:pPr>
            <a:endParaRPr lang="en-US" dirty="0"/>
          </a:p>
        </p:txBody>
      </p:sp>
      <p:sp>
        <p:nvSpPr>
          <p:cNvPr id="5" name="Slide Image Placeholder 4">
            <a:extLst>
              <a:ext uri="{FF2B5EF4-FFF2-40B4-BE49-F238E27FC236}">
                <a16:creationId xmlns:a16="http://schemas.microsoft.com/office/drawing/2014/main" xmlns="" id="{EFFC00F9-69B7-4AC7-654D-DF7B343CD65E}"/>
              </a:ext>
            </a:extLst>
          </p:cNvPr>
          <p:cNvSpPr>
            <a:spLocks noGrp="1" noRot="1" noChangeAspect="1"/>
          </p:cNvSpPr>
          <p:nvPr>
            <p:ph type="sldImg"/>
          </p:nvPr>
        </p:nvSpPr>
        <p:spPr/>
      </p:sp>
    </p:spTree>
    <p:extLst>
      <p:ext uri="{BB962C8B-B14F-4D97-AF65-F5344CB8AC3E}">
        <p14:creationId xmlns:p14="http://schemas.microsoft.com/office/powerpoint/2010/main" val="23980253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789488"/>
          </a:xfrm>
        </p:spPr>
        <p:txBody>
          <a:bodyPr/>
          <a:lstStyle/>
          <a:p>
            <a:pPr marL="171450" indent="-171450">
              <a:buFont typeface="Arial" panose="020B0604020202020204" pitchFamily="34" charset="0"/>
              <a:buChar char="•"/>
            </a:pPr>
            <a:endParaRPr lang="en-US" dirty="0"/>
          </a:p>
        </p:txBody>
      </p:sp>
      <p:sp>
        <p:nvSpPr>
          <p:cNvPr id="5" name="Slide Image Placeholder 4">
            <a:extLst>
              <a:ext uri="{FF2B5EF4-FFF2-40B4-BE49-F238E27FC236}">
                <a16:creationId xmlns:a16="http://schemas.microsoft.com/office/drawing/2014/main" xmlns="" id="{EFFC00F9-69B7-4AC7-654D-DF7B343CD65E}"/>
              </a:ext>
            </a:extLst>
          </p:cNvPr>
          <p:cNvSpPr>
            <a:spLocks noGrp="1" noRot="1" noChangeAspect="1"/>
          </p:cNvSpPr>
          <p:nvPr>
            <p:ph type="sldImg"/>
          </p:nvPr>
        </p:nvSpPr>
        <p:spPr/>
      </p:sp>
    </p:spTree>
    <p:extLst>
      <p:ext uri="{BB962C8B-B14F-4D97-AF65-F5344CB8AC3E}">
        <p14:creationId xmlns:p14="http://schemas.microsoft.com/office/powerpoint/2010/main" val="2470656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789488"/>
          </a:xfrm>
        </p:spPr>
        <p:txBody>
          <a:bodyPr/>
          <a:lstStyle/>
          <a:p>
            <a:pPr marL="171450" indent="-171450">
              <a:buFont typeface="Arial" panose="020B0604020202020204" pitchFamily="34" charset="0"/>
              <a:buChar char="•"/>
            </a:pPr>
            <a:endParaRPr lang="en-US" dirty="0"/>
          </a:p>
        </p:txBody>
      </p:sp>
      <p:sp>
        <p:nvSpPr>
          <p:cNvPr id="5" name="Slide Image Placeholder 4">
            <a:extLst>
              <a:ext uri="{FF2B5EF4-FFF2-40B4-BE49-F238E27FC236}">
                <a16:creationId xmlns:a16="http://schemas.microsoft.com/office/drawing/2014/main" xmlns="" id="{EFFC00F9-69B7-4AC7-654D-DF7B343CD65E}"/>
              </a:ext>
            </a:extLst>
          </p:cNvPr>
          <p:cNvSpPr>
            <a:spLocks noGrp="1" noRot="1" noChangeAspect="1"/>
          </p:cNvSpPr>
          <p:nvPr>
            <p:ph type="sldImg"/>
          </p:nvPr>
        </p:nvSpPr>
        <p:spPr/>
      </p:sp>
    </p:spTree>
    <p:extLst>
      <p:ext uri="{BB962C8B-B14F-4D97-AF65-F5344CB8AC3E}">
        <p14:creationId xmlns:p14="http://schemas.microsoft.com/office/powerpoint/2010/main" val="3373573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789488"/>
          </a:xfrm>
        </p:spPr>
        <p:txBody>
          <a:bodyPr/>
          <a:lstStyle/>
          <a:p>
            <a:pPr marL="171450" indent="-171450">
              <a:buFont typeface="Arial" panose="020B0604020202020204" pitchFamily="34" charset="0"/>
              <a:buChar char="•"/>
            </a:pPr>
            <a:endParaRPr lang="en-US" dirty="0"/>
          </a:p>
        </p:txBody>
      </p:sp>
      <p:sp>
        <p:nvSpPr>
          <p:cNvPr id="5" name="Slide Image Placeholder 4">
            <a:extLst>
              <a:ext uri="{FF2B5EF4-FFF2-40B4-BE49-F238E27FC236}">
                <a16:creationId xmlns:a16="http://schemas.microsoft.com/office/drawing/2014/main" xmlns="" id="{EFFC00F9-69B7-4AC7-654D-DF7B343CD65E}"/>
              </a:ext>
            </a:extLst>
          </p:cNvPr>
          <p:cNvSpPr>
            <a:spLocks noGrp="1" noRot="1" noChangeAspect="1"/>
          </p:cNvSpPr>
          <p:nvPr>
            <p:ph type="sldImg"/>
          </p:nvPr>
        </p:nvSpPr>
        <p:spPr/>
      </p:sp>
    </p:spTree>
    <p:extLst>
      <p:ext uri="{BB962C8B-B14F-4D97-AF65-F5344CB8AC3E}">
        <p14:creationId xmlns:p14="http://schemas.microsoft.com/office/powerpoint/2010/main" val="36466951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789488"/>
          </a:xfrm>
        </p:spPr>
        <p:txBody>
          <a:bodyPr/>
          <a:lstStyle/>
          <a:p>
            <a:pPr marL="171450" indent="-171450">
              <a:buFont typeface="Arial" panose="020B0604020202020204" pitchFamily="34" charset="0"/>
              <a:buChar char="•"/>
            </a:pPr>
            <a:endParaRPr lang="en-US" dirty="0"/>
          </a:p>
        </p:txBody>
      </p:sp>
      <p:sp>
        <p:nvSpPr>
          <p:cNvPr id="5" name="Slide Image Placeholder 4">
            <a:extLst>
              <a:ext uri="{FF2B5EF4-FFF2-40B4-BE49-F238E27FC236}">
                <a16:creationId xmlns:a16="http://schemas.microsoft.com/office/drawing/2014/main" xmlns="" id="{EFFC00F9-69B7-4AC7-654D-DF7B343CD65E}"/>
              </a:ext>
            </a:extLst>
          </p:cNvPr>
          <p:cNvSpPr>
            <a:spLocks noGrp="1" noRot="1" noChangeAspect="1"/>
          </p:cNvSpPr>
          <p:nvPr>
            <p:ph type="sldImg"/>
          </p:nvPr>
        </p:nvSpPr>
        <p:spPr/>
      </p:sp>
    </p:spTree>
    <p:extLst>
      <p:ext uri="{BB962C8B-B14F-4D97-AF65-F5344CB8AC3E}">
        <p14:creationId xmlns:p14="http://schemas.microsoft.com/office/powerpoint/2010/main" val="2620306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627562"/>
          </a:xfrm>
        </p:spPr>
        <p:txBody>
          <a:bodyPr/>
          <a:lstStyle/>
          <a:p>
            <a:r>
              <a:rPr lang="en-US" dirty="0" smtClean="0"/>
              <a:t>Big </a:t>
            </a:r>
            <a:r>
              <a:rPr lang="en-US" dirty="0"/>
              <a:t>data analytics, data warehouses, the Internet of Things (IoT), databases, and backup and archive applications all rely on some form of data storage architecture. </a:t>
            </a:r>
          </a:p>
          <a:p>
            <a:endParaRPr lang="en-US" dirty="0"/>
          </a:p>
        </p:txBody>
      </p:sp>
      <p:sp>
        <p:nvSpPr>
          <p:cNvPr id="5" name="Slide Image Placeholder 4">
            <a:extLst>
              <a:ext uri="{FF2B5EF4-FFF2-40B4-BE49-F238E27FC236}">
                <a16:creationId xmlns:a16="http://schemas.microsoft.com/office/drawing/2014/main" xmlns="" id="{E9C63D81-7FF9-296F-F7EE-2BDAE0531A39}"/>
              </a:ext>
            </a:extLst>
          </p:cNvPr>
          <p:cNvSpPr>
            <a:spLocks noGrp="1" noRot="1" noChangeAspect="1"/>
          </p:cNvSpPr>
          <p:nvPr>
            <p:ph type="sldImg"/>
          </p:nvPr>
        </p:nvSpPr>
        <p:spPr/>
      </p:sp>
    </p:spTree>
    <p:extLst>
      <p:ext uri="{BB962C8B-B14F-4D97-AF65-F5344CB8AC3E}">
        <p14:creationId xmlns:p14="http://schemas.microsoft.com/office/powerpoint/2010/main" val="25221846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789488"/>
          </a:xfrm>
        </p:spPr>
        <p:txBody>
          <a:bodyPr/>
          <a:lstStyle/>
          <a:p>
            <a:pPr marL="171450" indent="-171450">
              <a:buFont typeface="Arial" panose="020B0604020202020204" pitchFamily="34" charset="0"/>
              <a:buChar char="•"/>
            </a:pPr>
            <a:endParaRPr lang="en-US" dirty="0"/>
          </a:p>
        </p:txBody>
      </p:sp>
      <p:sp>
        <p:nvSpPr>
          <p:cNvPr id="5" name="Slide Image Placeholder 4">
            <a:extLst>
              <a:ext uri="{FF2B5EF4-FFF2-40B4-BE49-F238E27FC236}">
                <a16:creationId xmlns:a16="http://schemas.microsoft.com/office/drawing/2014/main" xmlns="" id="{EFFC00F9-69B7-4AC7-654D-DF7B343CD65E}"/>
              </a:ext>
            </a:extLst>
          </p:cNvPr>
          <p:cNvSpPr>
            <a:spLocks noGrp="1" noRot="1" noChangeAspect="1"/>
          </p:cNvSpPr>
          <p:nvPr>
            <p:ph type="sldImg"/>
          </p:nvPr>
        </p:nvSpPr>
        <p:spPr/>
      </p:sp>
    </p:spTree>
    <p:extLst>
      <p:ext uri="{BB962C8B-B14F-4D97-AF65-F5344CB8AC3E}">
        <p14:creationId xmlns:p14="http://schemas.microsoft.com/office/powerpoint/2010/main" val="8711027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722812"/>
          </a:xfrm>
        </p:spPr>
        <p:txBody>
          <a:bodyPr/>
          <a:lstStyle/>
          <a:p>
            <a:endParaRPr lang="en-US" dirty="0"/>
          </a:p>
        </p:txBody>
      </p:sp>
      <p:sp>
        <p:nvSpPr>
          <p:cNvPr id="5" name="Slide Image Placeholder 4">
            <a:extLst>
              <a:ext uri="{FF2B5EF4-FFF2-40B4-BE49-F238E27FC236}">
                <a16:creationId xmlns:a16="http://schemas.microsoft.com/office/drawing/2014/main" xmlns="" id="{2DE83D6A-AF00-EBE1-78AC-B41EEA620440}"/>
              </a:ext>
            </a:extLst>
          </p:cNvPr>
          <p:cNvSpPr>
            <a:spLocks noGrp="1" noRot="1" noChangeAspect="1"/>
          </p:cNvSpPr>
          <p:nvPr>
            <p:ph type="sldImg"/>
          </p:nvPr>
        </p:nvSpPr>
        <p:spPr/>
      </p:sp>
    </p:spTree>
    <p:extLst>
      <p:ext uri="{BB962C8B-B14F-4D97-AF65-F5344CB8AC3E}">
        <p14:creationId xmlns:p14="http://schemas.microsoft.com/office/powerpoint/2010/main" val="41673195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a16="http://schemas.microsoft.com/office/drawing/2014/main" xmlns="" id="{09350110-5B09-1224-BEFC-6B1CA8617875}"/>
              </a:ext>
            </a:extLst>
          </p:cNvPr>
          <p:cNvSpPr>
            <a:spLocks noGrp="1" noRot="1" noChangeAspect="1"/>
          </p:cNvSpPr>
          <p:nvPr>
            <p:ph type="sldImg"/>
          </p:nvPr>
        </p:nvSpPr>
        <p:spPr/>
      </p:sp>
    </p:spTree>
    <p:extLst>
      <p:ext uri="{BB962C8B-B14F-4D97-AF65-F5344CB8AC3E}">
        <p14:creationId xmlns:p14="http://schemas.microsoft.com/office/powerpoint/2010/main" val="42293283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a16="http://schemas.microsoft.com/office/drawing/2014/main" xmlns="" id="{5EE6C836-FCD3-4342-EE98-298DF9881178}"/>
              </a:ext>
            </a:extLst>
          </p:cNvPr>
          <p:cNvSpPr>
            <a:spLocks noGrp="1" noRot="1" noChangeAspect="1"/>
          </p:cNvSpPr>
          <p:nvPr>
            <p:ph type="sldImg"/>
          </p:nvPr>
        </p:nvSpPr>
        <p:spPr/>
      </p:sp>
    </p:spTree>
    <p:extLst>
      <p:ext uri="{BB962C8B-B14F-4D97-AF65-F5344CB8AC3E}">
        <p14:creationId xmlns:p14="http://schemas.microsoft.com/office/powerpoint/2010/main" val="41921404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a16="http://schemas.microsoft.com/office/drawing/2014/main" xmlns="" id="{227FE257-48D1-6A75-4AEB-E1E4216B16E1}"/>
              </a:ext>
            </a:extLst>
          </p:cNvPr>
          <p:cNvSpPr>
            <a:spLocks noGrp="1" noRot="1" noChangeAspect="1"/>
          </p:cNvSpPr>
          <p:nvPr>
            <p:ph type="sldImg"/>
          </p:nvPr>
        </p:nvSpPr>
        <p:spPr/>
      </p:sp>
    </p:spTree>
    <p:extLst>
      <p:ext uri="{BB962C8B-B14F-4D97-AF65-F5344CB8AC3E}">
        <p14:creationId xmlns:p14="http://schemas.microsoft.com/office/powerpoint/2010/main" val="28514669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789488"/>
          </a:xfrm>
        </p:spPr>
        <p:txBody>
          <a:bodyPr/>
          <a:lstStyle/>
          <a:p>
            <a:pPr marL="171450" indent="-171450">
              <a:buFont typeface="Arial" panose="020B0604020202020204" pitchFamily="34" charset="0"/>
              <a:buChar char="•"/>
            </a:pPr>
            <a:endParaRPr lang="en-US" dirty="0"/>
          </a:p>
        </p:txBody>
      </p:sp>
      <p:sp>
        <p:nvSpPr>
          <p:cNvPr id="5" name="Slide Image Placeholder 4">
            <a:extLst>
              <a:ext uri="{FF2B5EF4-FFF2-40B4-BE49-F238E27FC236}">
                <a16:creationId xmlns:a16="http://schemas.microsoft.com/office/drawing/2014/main" xmlns="" id="{EFFC00F9-69B7-4AC7-654D-DF7B343CD65E}"/>
              </a:ext>
            </a:extLst>
          </p:cNvPr>
          <p:cNvSpPr>
            <a:spLocks noGrp="1" noRot="1" noChangeAspect="1"/>
          </p:cNvSpPr>
          <p:nvPr>
            <p:ph type="sldImg"/>
          </p:nvPr>
        </p:nvSpPr>
        <p:spPr/>
      </p:sp>
    </p:spTree>
    <p:extLst>
      <p:ext uri="{BB962C8B-B14F-4D97-AF65-F5344CB8AC3E}">
        <p14:creationId xmlns:p14="http://schemas.microsoft.com/office/powerpoint/2010/main" val="38496657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a16="http://schemas.microsoft.com/office/drawing/2014/main" xmlns="" id="{8D0E0F51-38C0-AD04-2706-88893D0A46C4}"/>
              </a:ext>
            </a:extLst>
          </p:cNvPr>
          <p:cNvSpPr>
            <a:spLocks noGrp="1" noRot="1" noChangeAspect="1"/>
          </p:cNvSpPr>
          <p:nvPr>
            <p:ph type="sldImg"/>
          </p:nvPr>
        </p:nvSpPr>
        <p:spPr/>
      </p:sp>
    </p:spTree>
    <p:extLst>
      <p:ext uri="{BB962C8B-B14F-4D97-AF65-F5344CB8AC3E}">
        <p14:creationId xmlns:p14="http://schemas.microsoft.com/office/powerpoint/2010/main" val="6854482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a16="http://schemas.microsoft.com/office/drawing/2014/main" xmlns="" id="{FB09A1E3-5EE1-07FC-0EAE-A60E1DF73734}"/>
              </a:ext>
            </a:extLst>
          </p:cNvPr>
          <p:cNvSpPr>
            <a:spLocks noGrp="1" noRot="1" noChangeAspect="1"/>
          </p:cNvSpPr>
          <p:nvPr>
            <p:ph type="sldImg"/>
          </p:nvPr>
        </p:nvSpPr>
        <p:spPr/>
      </p:sp>
    </p:spTree>
    <p:extLst>
      <p:ext uri="{BB962C8B-B14F-4D97-AF65-F5344CB8AC3E}">
        <p14:creationId xmlns:p14="http://schemas.microsoft.com/office/powerpoint/2010/main" val="37901244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a16="http://schemas.microsoft.com/office/drawing/2014/main" xmlns="" id="{AD66EBE2-903C-40DE-2801-FC6ADB40397A}"/>
              </a:ext>
            </a:extLst>
          </p:cNvPr>
          <p:cNvSpPr>
            <a:spLocks noGrp="1" noRot="1" noChangeAspect="1"/>
          </p:cNvSpPr>
          <p:nvPr>
            <p:ph type="sldImg"/>
          </p:nvPr>
        </p:nvSpPr>
        <p:spPr/>
      </p:sp>
    </p:spTree>
    <p:extLst>
      <p:ext uri="{BB962C8B-B14F-4D97-AF65-F5344CB8AC3E}">
        <p14:creationId xmlns:p14="http://schemas.microsoft.com/office/powerpoint/2010/main" val="31179334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a16="http://schemas.microsoft.com/office/drawing/2014/main" xmlns="" id="{75228B6B-F143-C78A-3E32-320DCF251D80}"/>
              </a:ext>
            </a:extLst>
          </p:cNvPr>
          <p:cNvSpPr>
            <a:spLocks noGrp="1" noRot="1" noChangeAspect="1"/>
          </p:cNvSpPr>
          <p:nvPr>
            <p:ph type="sldImg"/>
          </p:nvPr>
        </p:nvSpPr>
        <p:spPr/>
      </p:sp>
    </p:spTree>
    <p:extLst>
      <p:ext uri="{BB962C8B-B14F-4D97-AF65-F5344CB8AC3E}">
        <p14:creationId xmlns:p14="http://schemas.microsoft.com/office/powerpoint/2010/main" val="3475167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5" name="Slide Image Placeholder 4">
            <a:extLst>
              <a:ext uri="{FF2B5EF4-FFF2-40B4-BE49-F238E27FC236}">
                <a16:creationId xmlns:a16="http://schemas.microsoft.com/office/drawing/2014/main" xmlns="" id="{081CA654-84C8-3D7E-7281-1D37C285C26F}"/>
              </a:ext>
            </a:extLst>
          </p:cNvPr>
          <p:cNvSpPr>
            <a:spLocks noGrp="1" noRot="1" noChangeAspect="1"/>
          </p:cNvSpPr>
          <p:nvPr>
            <p:ph type="sldImg"/>
          </p:nvPr>
        </p:nvSpPr>
        <p:spPr/>
      </p:sp>
    </p:spTree>
    <p:extLst>
      <p:ext uri="{BB962C8B-B14F-4D97-AF65-F5344CB8AC3E}">
        <p14:creationId xmlns:p14="http://schemas.microsoft.com/office/powerpoint/2010/main" val="15983262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US" b="1" dirty="0" smtClean="0"/>
          </a:p>
        </p:txBody>
      </p:sp>
      <p:sp>
        <p:nvSpPr>
          <p:cNvPr id="5" name="Slide Image Placeholder 4">
            <a:extLst>
              <a:ext uri="{FF2B5EF4-FFF2-40B4-BE49-F238E27FC236}">
                <a16:creationId xmlns:a16="http://schemas.microsoft.com/office/drawing/2014/main" xmlns="" id="{B8ED6C81-566D-9173-8011-6D175A6D2457}"/>
              </a:ext>
            </a:extLst>
          </p:cNvPr>
          <p:cNvSpPr>
            <a:spLocks noGrp="1" noRot="1" noChangeAspect="1"/>
          </p:cNvSpPr>
          <p:nvPr>
            <p:ph type="sldImg"/>
          </p:nvPr>
        </p:nvSpPr>
        <p:spPr/>
      </p:sp>
    </p:spTree>
    <p:extLst>
      <p:ext uri="{BB962C8B-B14F-4D97-AF65-F5344CB8AC3E}">
        <p14:creationId xmlns:p14="http://schemas.microsoft.com/office/powerpoint/2010/main" val="17537468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a16="http://schemas.microsoft.com/office/drawing/2014/main" xmlns="" id="{381DD281-1200-9B97-1737-04F73CC6328F}"/>
              </a:ext>
            </a:extLst>
          </p:cNvPr>
          <p:cNvSpPr>
            <a:spLocks noGrp="1" noRot="1" noChangeAspect="1"/>
          </p:cNvSpPr>
          <p:nvPr>
            <p:ph type="sldImg"/>
          </p:nvPr>
        </p:nvSpPr>
        <p:spPr/>
      </p:sp>
    </p:spTree>
    <p:extLst>
      <p:ext uri="{BB962C8B-B14F-4D97-AF65-F5344CB8AC3E}">
        <p14:creationId xmlns:p14="http://schemas.microsoft.com/office/powerpoint/2010/main" val="41347817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a16="http://schemas.microsoft.com/office/drawing/2014/main" xmlns="" id="{93031D68-3791-250C-8111-8A65489FB00F}"/>
              </a:ext>
            </a:extLst>
          </p:cNvPr>
          <p:cNvSpPr>
            <a:spLocks noGrp="1" noRot="1" noChangeAspect="1"/>
          </p:cNvSpPr>
          <p:nvPr>
            <p:ph type="sldImg"/>
          </p:nvPr>
        </p:nvSpPr>
        <p:spPr/>
      </p:sp>
    </p:spTree>
    <p:extLst>
      <p:ext uri="{BB962C8B-B14F-4D97-AF65-F5344CB8AC3E}">
        <p14:creationId xmlns:p14="http://schemas.microsoft.com/office/powerpoint/2010/main" val="4066025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a16="http://schemas.microsoft.com/office/drawing/2014/main" xmlns="" id="{26A9AD57-08B8-2588-B719-6DE7153DC63D}"/>
              </a:ext>
            </a:extLst>
          </p:cNvPr>
          <p:cNvSpPr>
            <a:spLocks noGrp="1" noRot="1" noChangeAspect="1"/>
          </p:cNvSpPr>
          <p:nvPr>
            <p:ph type="sldImg"/>
          </p:nvPr>
        </p:nvSpPr>
        <p:spPr/>
      </p:sp>
    </p:spTree>
    <p:extLst>
      <p:ext uri="{BB962C8B-B14F-4D97-AF65-F5344CB8AC3E}">
        <p14:creationId xmlns:p14="http://schemas.microsoft.com/office/powerpoint/2010/main" val="3005402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a16="http://schemas.microsoft.com/office/drawing/2014/main" xmlns="" id="{C779F053-D199-EB36-B584-3C5CB3D683A9}"/>
              </a:ext>
            </a:extLst>
          </p:cNvPr>
          <p:cNvSpPr>
            <a:spLocks noGrp="1" noRot="1" noChangeAspect="1"/>
          </p:cNvSpPr>
          <p:nvPr>
            <p:ph type="sldImg"/>
          </p:nvPr>
        </p:nvSpPr>
        <p:spPr/>
      </p:sp>
    </p:spTree>
    <p:extLst>
      <p:ext uri="{BB962C8B-B14F-4D97-AF65-F5344CB8AC3E}">
        <p14:creationId xmlns:p14="http://schemas.microsoft.com/office/powerpoint/2010/main" val="2154124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a16="http://schemas.microsoft.com/office/drawing/2014/main" xmlns="" id="{03E20744-BBD2-3D7F-4982-BF296B6697CA}"/>
              </a:ext>
            </a:extLst>
          </p:cNvPr>
          <p:cNvSpPr>
            <a:spLocks noGrp="1" noRot="1" noChangeAspect="1"/>
          </p:cNvSpPr>
          <p:nvPr>
            <p:ph type="sldImg"/>
          </p:nvPr>
        </p:nvSpPr>
        <p:spPr/>
      </p:sp>
    </p:spTree>
    <p:extLst>
      <p:ext uri="{BB962C8B-B14F-4D97-AF65-F5344CB8AC3E}">
        <p14:creationId xmlns:p14="http://schemas.microsoft.com/office/powerpoint/2010/main" val="3243198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a16="http://schemas.microsoft.com/office/drawing/2014/main" xmlns="" id="{4BF04441-811C-2FF0-0B84-98639C96BC84}"/>
              </a:ext>
            </a:extLst>
          </p:cNvPr>
          <p:cNvSpPr>
            <a:spLocks noGrp="1" noRot="1" noChangeAspect="1"/>
          </p:cNvSpPr>
          <p:nvPr>
            <p:ph type="sldImg"/>
          </p:nvPr>
        </p:nvSpPr>
        <p:spPr/>
      </p:sp>
    </p:spTree>
    <p:extLst>
      <p:ext uri="{BB962C8B-B14F-4D97-AF65-F5344CB8AC3E}">
        <p14:creationId xmlns:p14="http://schemas.microsoft.com/office/powerpoint/2010/main" val="432423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4941887"/>
          </a:xfrm>
        </p:spPr>
        <p:txBody>
          <a:bodyPr/>
          <a:lstStyle/>
          <a:p>
            <a:endParaRPr lang="en-US" dirty="0"/>
          </a:p>
        </p:txBody>
      </p:sp>
      <p:sp>
        <p:nvSpPr>
          <p:cNvPr id="5" name="Slide Image Placeholder 4">
            <a:extLst>
              <a:ext uri="{FF2B5EF4-FFF2-40B4-BE49-F238E27FC236}">
                <a16:creationId xmlns:a16="http://schemas.microsoft.com/office/drawing/2014/main" xmlns="" id="{B11B51CA-4D33-4B0C-BC6C-6368E8578085}"/>
              </a:ext>
            </a:extLst>
          </p:cNvPr>
          <p:cNvSpPr>
            <a:spLocks noGrp="1" noRot="1" noChangeAspect="1"/>
          </p:cNvSpPr>
          <p:nvPr>
            <p:ph type="sldImg"/>
          </p:nvPr>
        </p:nvSpPr>
        <p:spPr/>
      </p:sp>
    </p:spTree>
    <p:extLst>
      <p:ext uri="{BB962C8B-B14F-4D97-AF65-F5344CB8AC3E}">
        <p14:creationId xmlns:p14="http://schemas.microsoft.com/office/powerpoint/2010/main" val="13639302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5.svg"/><Relationship Id="rId5" Type="http://schemas.openxmlformats.org/officeDocument/2006/relationships/image" Target="../media/image3.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5.svg"/><Relationship Id="rId5" Type="http://schemas.openxmlformats.org/officeDocument/2006/relationships/image" Target="../media/image3.png"/><Relationship Id="rId4" Type="http://schemas.microsoft.com/office/2007/relationships/hdphoto" Target="../media/hdphoto3.wdp"/></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6.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9.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9.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9.svg"/></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49.xml"/><Relationship Id="rId4"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51.xml"/><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1.xml"/><Relationship Id="rId1" Type="http://schemas.openxmlformats.org/officeDocument/2006/relationships/tags" Target="../tags/tag53.xml"/><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xmlns="" id="{BF3DBA0A-EF04-44BD-A704-1C36C47D2821}"/>
              </a:ext>
              <a:ext uri="{C183D7F6-B498-43B3-948B-1728B52AA6E4}">
                <adec:decorative xmlns:adec="http://schemas.microsoft.com/office/drawing/2017/decorative" xmlns=""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xmlns="" id="{1636AFF1-562B-467D-8DC1-B38C08FBD4C3}"/>
                </a:ext>
                <a:ext uri="{C183D7F6-B498-43B3-948B-1728B52AA6E4}">
                  <adec:decorative xmlns:adec="http://schemas.microsoft.com/office/drawing/2017/decorative" xmlns=""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a16="http://schemas.microsoft.com/office/drawing/2014/main" xmlns="" id="{D7310E2A-808D-407A-87D7-C505B238AAE6}"/>
                </a:ext>
                <a:ext uri="{C183D7F6-B498-43B3-948B-1728B52AA6E4}">
                  <adec:decorative xmlns:adec="http://schemas.microsoft.com/office/drawing/2017/decorative" xmlns=""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xmlns="" id="{62D1E38E-9540-4F40-B30D-C4E76EF85FD1}"/>
                </a:ext>
                <a:ext uri="{C183D7F6-B498-43B3-948B-1728B52AA6E4}">
                  <adec:decorative xmlns:adec="http://schemas.microsoft.com/office/drawing/2017/decorative" xmlns=""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InstructorLine">
              <a:extLst>
                <a:ext uri="{FF2B5EF4-FFF2-40B4-BE49-F238E27FC236}">
                  <a16:creationId xmlns:a16="http://schemas.microsoft.com/office/drawing/2014/main" xmlns="" id="{D2B179F5-8754-4804-B83A-9F86A1FABFC5}"/>
                </a:ext>
                <a:ext uri="{C183D7F6-B498-43B3-948B-1728B52AA6E4}">
                  <adec:decorative xmlns:adec="http://schemas.microsoft.com/office/drawing/2017/decorative" xmlns=""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xmlns="" id="{0C3C1B84-8505-4B24-973C-848AC60399A7}"/>
                </a:ext>
                <a:ext uri="{C183D7F6-B498-43B3-948B-1728B52AA6E4}">
                  <adec:decorative xmlns:adec="http://schemas.microsoft.com/office/drawing/2017/decorative" xmlns=""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xmlns="" id="{EE68EF96-08A5-4475-A68D-AF69C928485C}"/>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xmlns=""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xmlns=""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xmlns=""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Enter </a:t>
            </a:r>
            <a:br>
              <a:rPr lang="en-US"/>
            </a:br>
            <a:r>
              <a:rPr lang="en-US"/>
              <a:t>course title</a:t>
            </a:r>
          </a:p>
        </p:txBody>
      </p:sp>
      <p:sp>
        <p:nvSpPr>
          <p:cNvPr id="21" name="Training Begins">
            <a:extLst>
              <a:ext uri="{FF2B5EF4-FFF2-40B4-BE49-F238E27FC236}">
                <a16:creationId xmlns:a16="http://schemas.microsoft.com/office/drawing/2014/main" xmlns=""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xmlns=""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course start time and time zone</a:t>
            </a:r>
          </a:p>
        </p:txBody>
      </p:sp>
      <p:sp>
        <p:nvSpPr>
          <p:cNvPr id="22" name="Instructor Photo">
            <a:extLst>
              <a:ext uri="{FF2B5EF4-FFF2-40B4-BE49-F238E27FC236}">
                <a16:creationId xmlns:a16="http://schemas.microsoft.com/office/drawing/2014/main" xmlns="" id="{1271813C-5B30-4D24-8175-91D870333A95}"/>
              </a:ext>
              <a:ext uri="{C183D7F6-B498-43B3-948B-1728B52AA6E4}">
                <adec:decorative xmlns:adec="http://schemas.microsoft.com/office/drawing/2017/decorative" xmlns=""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a:t>Instructor photo</a:t>
            </a:r>
          </a:p>
        </p:txBody>
      </p:sp>
      <p:sp>
        <p:nvSpPr>
          <p:cNvPr id="23" name="Instructor title">
            <a:extLst>
              <a:ext uri="{FF2B5EF4-FFF2-40B4-BE49-F238E27FC236}">
                <a16:creationId xmlns:a16="http://schemas.microsoft.com/office/drawing/2014/main" xmlns=""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xmlns=""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instructor name</a:t>
            </a:r>
            <a:br>
              <a:rPr lang="en-US"/>
            </a:br>
            <a:r>
              <a:rPr lang="en-US"/>
              <a:t>Instructor email address</a:t>
            </a:r>
            <a:br>
              <a:rPr lang="en-US"/>
            </a:br>
            <a:r>
              <a:rPr lang="en-US"/>
              <a:t>Instructor title</a:t>
            </a:r>
          </a:p>
        </p:txBody>
      </p:sp>
      <p:sp>
        <p:nvSpPr>
          <p:cNvPr id="24" name="Connection Title">
            <a:extLst>
              <a:ext uri="{FF2B5EF4-FFF2-40B4-BE49-F238E27FC236}">
                <a16:creationId xmlns:a16="http://schemas.microsoft.com/office/drawing/2014/main" xmlns=""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xmlns=""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information for </a:t>
            </a:r>
            <a:r>
              <a:rPr lang="en-US" err="1"/>
              <a:t>eVantage</a:t>
            </a:r>
            <a:r>
              <a:rPr lang="en-US"/>
              <a:t>, QwikLabs, and any other resources the student needs to have loaded</a:t>
            </a:r>
          </a:p>
        </p:txBody>
      </p:sp>
    </p:spTree>
    <p:custDataLst>
      <p:tags r:id="rId1"/>
    </p:custDataLst>
    <p:extLst>
      <p:ext uri="{BB962C8B-B14F-4D97-AF65-F5344CB8AC3E}">
        <p14:creationId xmlns:p14="http://schemas.microsoft.com/office/powerpoint/2010/main" val="1097160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xmlns="" id="{56064E0D-105A-4446-B967-229FA49D135D}"/>
              </a:ext>
              <a:ext uri="{C183D7F6-B498-43B3-948B-1728B52AA6E4}">
                <adec:decorative xmlns:adec="http://schemas.microsoft.com/office/drawing/2017/decorative" xmlns=""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xmlns="" id="{EE5B0121-CFE7-4143-B7F3-FE4930450613}"/>
                </a:ext>
                <a:ext uri="{C183D7F6-B498-43B3-948B-1728B52AA6E4}">
                  <adec:decorative xmlns:adec="http://schemas.microsoft.com/office/drawing/2017/decorative" xmlns=""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xmlns="" id="{279CDF30-3118-4A2F-93E0-DACD532E91B1}"/>
                </a:ext>
                <a:ext uri="{C183D7F6-B498-43B3-948B-1728B52AA6E4}">
                  <adec:decorative xmlns:adec="http://schemas.microsoft.com/office/drawing/2017/decorative" xmlns=""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xmlns="" id="{4E6250DE-D4BC-48A7-942E-7C927E2BAC70}"/>
                </a:ext>
                <a:ext uri="{C183D7F6-B498-43B3-948B-1728B52AA6E4}">
                  <adec:decorative xmlns:adec="http://schemas.microsoft.com/office/drawing/2017/decorative" xmlns=""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8" name="Icons">
              <a:extLst>
                <a:ext uri="{FF2B5EF4-FFF2-40B4-BE49-F238E27FC236}">
                  <a16:creationId xmlns:a16="http://schemas.microsoft.com/office/drawing/2014/main" xmlns="" id="{2697E9D6-D133-4E57-BD63-82D9E5002F18}"/>
                </a:ext>
                <a:ext uri="{C183D7F6-B498-43B3-948B-1728B52AA6E4}">
                  <adec:decorative xmlns:adec="http://schemas.microsoft.com/office/drawing/2017/decorative" xmlns=""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xmlns="" id="{41BC3838-CAD1-4E45-A629-8FAE25F8F357}"/>
                </a:ext>
                <a:ext uri="{C183D7F6-B498-43B3-948B-1728B52AA6E4}">
                  <adec:decorative xmlns:adec="http://schemas.microsoft.com/office/drawing/2017/decorative" xmlns="" val="1"/>
                </a:ext>
              </a:extLst>
            </p:cNvPr>
            <p:cNvPicPr>
              <a:picLocks noSelect="1"/>
            </p:cNvPicPr>
            <p:nvPr/>
          </p:nvPicPr>
          <p:blipFill>
            <a:blip r:embed="rId5">
              <a:extLst>
                <a:ext uri="{96DAC541-7B7A-43D3-8B79-37D633B846F1}">
                  <asvg:svgBlip xmlns:asvg="http://schemas.microsoft.com/office/drawing/2016/SVG/main" xmlns=""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xmlns=""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a16="http://schemas.microsoft.com/office/drawing/2014/main" xmlns=""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xmlns=""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a:extLst>
              <a:ext uri="{FF2B5EF4-FFF2-40B4-BE49-F238E27FC236}">
                <a16:creationId xmlns:a16="http://schemas.microsoft.com/office/drawing/2014/main" xmlns=""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a:t>Thank you text</a:t>
            </a:r>
          </a:p>
        </p:txBody>
      </p:sp>
      <p:sp>
        <p:nvSpPr>
          <p:cNvPr id="7" name="Copyright">
            <a:extLst>
              <a:ext uri="{FF2B5EF4-FFF2-40B4-BE49-F238E27FC236}">
                <a16:creationId xmlns:a16="http://schemas.microsoft.com/office/drawing/2014/main" xmlns=""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a:solidFill>
                  <a:schemeClr val="bg2"/>
                </a:solidFill>
              </a:rPr>
              <a:t>Corrections, feedback, or other questions? </a:t>
            </a:r>
            <a:br>
              <a:rPr lang="en-US" sz="2300">
                <a:solidFill>
                  <a:schemeClr val="bg2"/>
                </a:solidFill>
              </a:rPr>
            </a:br>
            <a:r>
              <a:rPr lang="en-US" sz="2300">
                <a:solidFill>
                  <a:schemeClr val="bg2"/>
                </a:solidFill>
              </a:rPr>
              <a:t>Contact us at </a:t>
            </a:r>
            <a:r>
              <a:rPr lang="en-US" sz="2300" u="sng">
                <a:solidFill>
                  <a:schemeClr val="bg2"/>
                </a:solidFill>
              </a:rPr>
              <a:t>https://support.aws.amazon.com/#/contacts/aws-training</a:t>
            </a:r>
            <a:r>
              <a:rPr lang="en-US" sz="2300">
                <a:solidFill>
                  <a:schemeClr val="bg2"/>
                </a:solidFill>
              </a:rPr>
              <a:t>. </a:t>
            </a:r>
            <a:br>
              <a:rPr lang="en-US" sz="2300">
                <a:solidFill>
                  <a:schemeClr val="bg2"/>
                </a:solidFill>
              </a:rPr>
            </a:br>
            <a:r>
              <a:rPr lang="en-US" sz="230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92123623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xmlns="" id="{DC4FACA1-07DC-44B9-A79C-2B7C9D1B9221}"/>
              </a:ext>
              <a:ext uri="{C183D7F6-B498-43B3-948B-1728B52AA6E4}">
                <adec:decorative xmlns:adec="http://schemas.microsoft.com/office/drawing/2017/decorative" xmlns=""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xmlns="" id="{EE5B0121-CFE7-4143-B7F3-FE4930450613}"/>
                </a:ext>
                <a:ext uri="{C183D7F6-B498-43B3-948B-1728B52AA6E4}">
                  <adec:decorative xmlns:adec="http://schemas.microsoft.com/office/drawing/2017/decorative" xmlns=""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a16="http://schemas.microsoft.com/office/drawing/2014/main" xmlns="" id="{9BA1593B-ADE5-482C-A193-F57F78F9B860}"/>
                </a:ext>
                <a:ext uri="{C183D7F6-B498-43B3-948B-1728B52AA6E4}">
                  <adec:decorative xmlns:adec="http://schemas.microsoft.com/office/drawing/2017/decorative" xmlns=""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a16="http://schemas.microsoft.com/office/drawing/2014/main" xmlns="" id="{A301667F-582A-4041-A2DA-F90362AE9A01}"/>
                </a:ext>
                <a:ext uri="{C183D7F6-B498-43B3-948B-1728B52AA6E4}">
                  <adec:decorative xmlns:adec="http://schemas.microsoft.com/office/drawing/2017/decorative" xmlns=""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xmlns="" id="{A99EDB1B-417F-40E6-B075-BDD46EDBA854}"/>
                </a:ext>
                <a:ext uri="{C183D7F6-B498-43B3-948B-1728B52AA6E4}">
                  <adec:decorative xmlns:adec="http://schemas.microsoft.com/office/drawing/2017/decorative" xmlns=""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Icons">
              <a:extLst>
                <a:ext uri="{FF2B5EF4-FFF2-40B4-BE49-F238E27FC236}">
                  <a16:creationId xmlns:a16="http://schemas.microsoft.com/office/drawing/2014/main" xmlns="" id="{C128A75B-DB20-42AF-A3FD-12E5F3588ACE}"/>
                </a:ext>
                <a:ext uri="{C183D7F6-B498-43B3-948B-1728B52AA6E4}">
                  <adec:decorative xmlns:adec="http://schemas.microsoft.com/office/drawing/2017/decorative" xmlns=""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xmlns="" id="{41BC3838-CAD1-4E45-A629-8FAE25F8F357}"/>
                </a:ext>
                <a:ext uri="{C183D7F6-B498-43B3-948B-1728B52AA6E4}">
                  <adec:decorative xmlns:adec="http://schemas.microsoft.com/office/drawing/2017/decorative" xmlns="" val="1"/>
                </a:ext>
              </a:extLst>
            </p:cNvPr>
            <p:cNvPicPr>
              <a:picLocks noSelect="1"/>
            </p:cNvPicPr>
            <p:nvPr/>
          </p:nvPicPr>
          <p:blipFill>
            <a:blip r:embed="rId5">
              <a:extLst>
                <a:ext uri="{96DAC541-7B7A-43D3-8B79-37D633B846F1}">
                  <asvg:svgBlip xmlns:asvg="http://schemas.microsoft.com/office/drawing/2016/SVG/main" xmlns=""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xmlns=""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xmlns=""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a16="http://schemas.microsoft.com/office/drawing/2014/main" xmlns=""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a:t>“Enter quote here.”</a:t>
            </a:r>
          </a:p>
        </p:txBody>
      </p:sp>
      <p:sp>
        <p:nvSpPr>
          <p:cNvPr id="3" name="Quoted person">
            <a:extLst>
              <a:ext uri="{FF2B5EF4-FFF2-40B4-BE49-F238E27FC236}">
                <a16:creationId xmlns:a16="http://schemas.microsoft.com/office/drawing/2014/main" xmlns=""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a:t>Enter quoted person’s name</a:t>
            </a:r>
          </a:p>
        </p:txBody>
      </p:sp>
    </p:spTree>
    <p:custDataLst>
      <p:tags r:id="rId1"/>
    </p:custDataLst>
    <p:extLst>
      <p:ext uri="{BB962C8B-B14F-4D97-AF65-F5344CB8AC3E}">
        <p14:creationId xmlns:p14="http://schemas.microsoft.com/office/powerpoint/2010/main" val="3014638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xmlns=""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6413890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p:txBody>
          <a:bodyPr/>
          <a:lstStyle>
            <a:lvl1pPr>
              <a:defRPr/>
            </a:lvl1pPr>
          </a:lstStyle>
          <a:p>
            <a:r>
              <a:rPr lang="en-US"/>
              <a:t>Title and code</a:t>
            </a:r>
          </a:p>
        </p:txBody>
      </p:sp>
      <p:sp>
        <p:nvSpPr>
          <p:cNvPr id="7" name="Code">
            <a:extLst>
              <a:ext uri="{FF2B5EF4-FFF2-40B4-BE49-F238E27FC236}">
                <a16:creationId xmlns:a16="http://schemas.microsoft.com/office/drawing/2014/main" xmlns=""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xmlns="" id="{C3AAB48A-4CC9-410B-9FD0-0E32778B6BFF}"/>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1803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xmlns="" id="{A644AF2C-FFDC-4661-BF6B-D208E5E816FA}"/>
              </a:ext>
              <a:ext uri="{C183D7F6-B498-43B3-948B-1728B52AA6E4}">
                <adec:decorative xmlns:adec="http://schemas.microsoft.com/office/drawing/2017/decorative" xmlns=""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xmlns="" id="{CA5A47F4-760F-45B4-9DF3-86A7530E62D0}"/>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93138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Placeholder 11">
            <a:extLst>
              <a:ext uri="{FF2B5EF4-FFF2-40B4-BE49-F238E27FC236}">
                <a16:creationId xmlns:a16="http://schemas.microsoft.com/office/drawing/2014/main" xmlns="" id="{A03FAA1E-A82F-4446-835A-A257B09471D5}"/>
              </a:ext>
            </a:extLst>
          </p:cNvPr>
          <p:cNvSpPr>
            <a:spLocks noGrp="1" noChangeAspect="1"/>
          </p:cNvSpPr>
          <p:nvPr>
            <p:ph type="pic" sz="quarter" idx="22" hasCustomPrompt="1"/>
          </p:nvPr>
        </p:nvSpPr>
        <p:spPr>
          <a:xfrm>
            <a:off x="9765792" y="1280160"/>
            <a:ext cx="1097280" cy="1097280"/>
          </a:xfrm>
        </p:spPr>
        <p:txBody>
          <a:bodyPr>
            <a:normAutofit/>
          </a:bodyPr>
          <a:lstStyle>
            <a:lvl1pPr marL="0" indent="0">
              <a:buNone/>
              <a:defRPr sz="1600"/>
            </a:lvl1pPr>
          </a:lstStyle>
          <a:p>
            <a:r>
              <a:rPr lang="en-US"/>
              <a:t>Service icon</a:t>
            </a:r>
          </a:p>
        </p:txBody>
      </p:sp>
      <p:sp>
        <p:nvSpPr>
          <p:cNvPr id="5" name="Text Placeholder 4">
            <a:extLst>
              <a:ext uri="{FF2B5EF4-FFF2-40B4-BE49-F238E27FC236}">
                <a16:creationId xmlns:a16="http://schemas.microsoft.com/office/drawing/2014/main" xmlns="" id="{68F19BB9-EC09-4DD0-97A5-BBF0110B770B}"/>
              </a:ext>
            </a:extLst>
          </p:cNvPr>
          <p:cNvSpPr>
            <a:spLocks noGrp="1"/>
          </p:cNvSpPr>
          <p:nvPr>
            <p:ph type="body" sz="quarter" idx="21" hasCustomPrompt="1"/>
          </p:nvPr>
        </p:nvSpPr>
        <p:spPr>
          <a:xfrm>
            <a:off x="9162288" y="2514600"/>
            <a:ext cx="2304288" cy="914400"/>
          </a:xfrm>
        </p:spPr>
        <p:txBody>
          <a:bodyPr>
            <a:noAutofit/>
          </a:bodyPr>
          <a:lstStyle>
            <a:lvl1pPr marL="0" indent="0" algn="ctr">
              <a:buNone/>
              <a:defRPr lang="en-US" sz="1800" dirty="0">
                <a:ea typeface="+mn-ea"/>
                <a:cs typeface="+mn-cs"/>
              </a:defRPr>
            </a:lvl1pPr>
          </a:lstStyle>
          <a:p>
            <a:pPr marL="230188" lvl="0" indent="-230188" algn="ctr"/>
            <a:r>
              <a:rPr lang="en-US"/>
              <a:t>Add service name here</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xmlns="" id="{CA5A47F4-760F-45B4-9DF3-86A7530E62D0}"/>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29712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a:t>Title, header, text, and picture</a:t>
            </a:r>
          </a:p>
        </p:txBody>
      </p:sp>
      <p:sp>
        <p:nvSpPr>
          <p:cNvPr id="3" name="Content Header">
            <a:extLst>
              <a:ext uri="{FF2B5EF4-FFF2-40B4-BE49-F238E27FC236}">
                <a16:creationId xmlns:a16="http://schemas.microsoft.com/office/drawing/2014/main" xmlns=""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xmlns="" id="{A644AF2C-FFDC-4661-BF6B-D208E5E816FA}"/>
              </a:ext>
              <a:ext uri="{C183D7F6-B498-43B3-948B-1728B52AA6E4}">
                <adec:decorative xmlns:adec="http://schemas.microsoft.com/office/drawing/2017/decorative" xmlns=""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2019610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Service Introduction Slide</a:t>
            </a:r>
          </a:p>
        </p:txBody>
      </p:sp>
      <p:sp>
        <p:nvSpPr>
          <p:cNvPr id="8" name="Content Right">
            <a:extLst>
              <a:ext uri="{FF2B5EF4-FFF2-40B4-BE49-F238E27FC236}">
                <a16:creationId xmlns:a16="http://schemas.microsoft.com/office/drawing/2014/main" xmlns=""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Picture Placeholder 4">
            <a:extLst>
              <a:ext uri="{FF2B5EF4-FFF2-40B4-BE49-F238E27FC236}">
                <a16:creationId xmlns:a16="http://schemas.microsoft.com/office/drawing/2014/main" xmlns="" id="{E25EBCDC-6C07-4B35-82D5-0AC6628754E6}"/>
              </a:ext>
              <a:ext uri="{C183D7F6-B498-43B3-948B-1728B52AA6E4}">
                <adec:decorative xmlns:adec="http://schemas.microsoft.com/office/drawing/2017/decorative" xmlns="" val="1"/>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a:t>Click icon to add picture</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xmlns="" id="{30E2FEDB-7122-4CE9-A695-390387894502}"/>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xmlns="" id="{32C43914-0D84-493F-9BEB-DF30C6FD4C97}"/>
              </a:ext>
              <a:ext uri="{C183D7F6-B498-43B3-948B-1728B52AA6E4}">
                <adec:decorative xmlns:adec="http://schemas.microsoft.com/office/drawing/2017/decorative" xmlns="" val="1"/>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3127384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content columns</a:t>
            </a:r>
          </a:p>
        </p:txBody>
      </p:sp>
      <p:sp>
        <p:nvSpPr>
          <p:cNvPr id="7" name="Content Left">
            <a:extLst>
              <a:ext uri="{FF2B5EF4-FFF2-40B4-BE49-F238E27FC236}">
                <a16:creationId xmlns:a16="http://schemas.microsoft.com/office/drawing/2014/main" xmlns=""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a16="http://schemas.microsoft.com/office/drawing/2014/main" xmlns=""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xmlns="" id="{30E2FEDB-7122-4CE9-A695-390387894502}"/>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69253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 uri="{C183D7F6-B498-43B3-948B-1728B52AA6E4}">
                <adec:decorative xmlns:adec="http://schemas.microsoft.com/office/drawing/2017/decorative" xmlns="" val="0"/>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code columns</a:t>
            </a:r>
          </a:p>
        </p:txBody>
      </p:sp>
      <p:sp>
        <p:nvSpPr>
          <p:cNvPr id="7" name="Code Left">
            <a:extLst>
              <a:ext uri="{FF2B5EF4-FFF2-40B4-BE49-F238E27FC236}">
                <a16:creationId xmlns:a16="http://schemas.microsoft.com/office/drawing/2014/main" xmlns=""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8" name="Code Right">
            <a:extLst>
              <a:ext uri="{FF2B5EF4-FFF2-40B4-BE49-F238E27FC236}">
                <a16:creationId xmlns:a16="http://schemas.microsoft.com/office/drawing/2014/main" xmlns=""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xmlns="" id="{839B152F-AE78-42AF-B8FB-09C753D41393}"/>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52271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xmlns="" id="{ECE86FD8-F169-471F-88EA-8FF7FCC5008E}"/>
              </a:ext>
              <a:ext uri="{C183D7F6-B498-43B3-948B-1728B52AA6E4}">
                <adec:decorative xmlns:adec="http://schemas.microsoft.com/office/drawing/2017/decorative" xmlns=""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xmlns="" id="{027B77B7-F317-4AA6-A627-75F5AE2E7A57}"/>
                </a:ext>
                <a:ext uri="{C183D7F6-B498-43B3-948B-1728B52AA6E4}">
                  <adec:decorative xmlns:adec="http://schemas.microsoft.com/office/drawing/2017/decorative" xmlns=""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xmlns="" id="{30CD656D-5337-4244-BA3E-ABD963579911}"/>
                </a:ext>
                <a:ext uri="{C183D7F6-B498-43B3-948B-1728B52AA6E4}">
                  <adec:decorative xmlns:adec="http://schemas.microsoft.com/office/drawing/2017/decorative" xmlns=""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xmlns="" id="{66A5F4A5-2CA3-4E34-97C1-74E113BA3D7E}"/>
                </a:ext>
                <a:ext uri="{C183D7F6-B498-43B3-948B-1728B52AA6E4}">
                  <adec:decorative xmlns:adec="http://schemas.microsoft.com/office/drawing/2017/decorative" xmlns=""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xmlns="" id="{961F7EBA-6264-4D1A-BA90-2C8A61C69B37}"/>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xmlns=""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xmlns=""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p>
        </p:txBody>
      </p:sp>
      <p:sp>
        <p:nvSpPr>
          <p:cNvPr id="3" name="Subtitle">
            <a:extLst>
              <a:ext uri="{FF2B5EF4-FFF2-40B4-BE49-F238E27FC236}">
                <a16:creationId xmlns:a16="http://schemas.microsoft.com/office/drawing/2014/main" xmlns=""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a:t>Type subtitle here</a:t>
            </a:r>
          </a:p>
        </p:txBody>
      </p:sp>
    </p:spTree>
    <p:custDataLst>
      <p:tags r:id="rId1"/>
    </p:custDataLst>
    <p:extLst>
      <p:ext uri="{BB962C8B-B14F-4D97-AF65-F5344CB8AC3E}">
        <p14:creationId xmlns:p14="http://schemas.microsoft.com/office/powerpoint/2010/main" val="1668361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1 header, and 2 text columns</a:t>
            </a:r>
          </a:p>
        </p:txBody>
      </p:sp>
      <p:sp>
        <p:nvSpPr>
          <p:cNvPr id="3" name="Content Header">
            <a:extLst>
              <a:ext uri="{FF2B5EF4-FFF2-40B4-BE49-F238E27FC236}">
                <a16:creationId xmlns:a16="http://schemas.microsoft.com/office/drawing/2014/main" xmlns=""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64291722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headers, and text columns</a:t>
            </a:r>
          </a:p>
        </p:txBody>
      </p:sp>
      <p:sp>
        <p:nvSpPr>
          <p:cNvPr id="3" name="Content Header Left">
            <a:extLst>
              <a:ext uri="{FF2B5EF4-FFF2-40B4-BE49-F238E27FC236}">
                <a16:creationId xmlns:a16="http://schemas.microsoft.com/office/drawing/2014/main" xmlns=""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Right">
            <a:extLst>
              <a:ext uri="{FF2B5EF4-FFF2-40B4-BE49-F238E27FC236}">
                <a16:creationId xmlns:a16="http://schemas.microsoft.com/office/drawing/2014/main" xmlns=""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318912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header, content, and full height picture</a:t>
            </a:r>
          </a:p>
        </p:txBody>
      </p:sp>
      <p:sp>
        <p:nvSpPr>
          <p:cNvPr id="3" name="Content Header">
            <a:extLst>
              <a:ext uri="{FF2B5EF4-FFF2-40B4-BE49-F238E27FC236}">
                <a16:creationId xmlns:a16="http://schemas.microsoft.com/office/drawing/2014/main" xmlns=""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a16="http://schemas.microsoft.com/office/drawing/2014/main" xmlns=""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1" name="Picture">
            <a:extLst>
              <a:ext uri="{FF2B5EF4-FFF2-40B4-BE49-F238E27FC236}">
                <a16:creationId xmlns:a16="http://schemas.microsoft.com/office/drawing/2014/main" xmlns="" id="{E9ECC349-DC9E-43B4-9780-22F11542C500}"/>
              </a:ext>
              <a:ext uri="{C183D7F6-B498-43B3-948B-1728B52AA6E4}">
                <adec:decorative xmlns:adec="http://schemas.microsoft.com/office/drawing/2017/decorative" xmlns=""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856618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pictures, 2 headers, and 2 text columns</a:t>
            </a:r>
          </a:p>
        </p:txBody>
      </p:sp>
      <p:sp>
        <p:nvSpPr>
          <p:cNvPr id="11" name="Picture Left">
            <a:extLst>
              <a:ext uri="{FF2B5EF4-FFF2-40B4-BE49-F238E27FC236}">
                <a16:creationId xmlns:a16="http://schemas.microsoft.com/office/drawing/2014/main" xmlns="" id="{97C88FB1-7BD6-48D3-9B99-1098619F5246}"/>
              </a:ext>
              <a:ext uri="{C183D7F6-B498-43B3-948B-1728B52AA6E4}">
                <adec:decorative xmlns:adec="http://schemas.microsoft.com/office/drawing/2017/decorative" xmlns=""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xmlns=""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Right">
            <a:extLst>
              <a:ext uri="{FF2B5EF4-FFF2-40B4-BE49-F238E27FC236}">
                <a16:creationId xmlns:a16="http://schemas.microsoft.com/office/drawing/2014/main" xmlns="" id="{536ADC96-59CC-4670-BA80-757A11151BF9}"/>
              </a:ext>
              <a:ext uri="{C183D7F6-B498-43B3-948B-1728B52AA6E4}">
                <adec:decorative xmlns:adec="http://schemas.microsoft.com/office/drawing/2017/decorative" xmlns=""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xmlns=""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0121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3 text columns</a:t>
            </a:r>
          </a:p>
        </p:txBody>
      </p:sp>
      <p:sp>
        <p:nvSpPr>
          <p:cNvPr id="7" name="Content Left">
            <a:extLst>
              <a:ext uri="{FF2B5EF4-FFF2-40B4-BE49-F238E27FC236}">
                <a16:creationId xmlns:a16="http://schemas.microsoft.com/office/drawing/2014/main" xmlns=""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Middle">
            <a:extLst>
              <a:ext uri="{FF2B5EF4-FFF2-40B4-BE49-F238E27FC236}">
                <a16:creationId xmlns:a16="http://schemas.microsoft.com/office/drawing/2014/main" xmlns=""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Right">
            <a:extLst>
              <a:ext uri="{FF2B5EF4-FFF2-40B4-BE49-F238E27FC236}">
                <a16:creationId xmlns:a16="http://schemas.microsoft.com/office/drawing/2014/main" xmlns=""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xmlns="" id="{849E56B7-246D-4386-B8C5-E253AD940C1B}"/>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3177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headers and 3 text columns</a:t>
            </a:r>
          </a:p>
        </p:txBody>
      </p:sp>
      <p:sp>
        <p:nvSpPr>
          <p:cNvPr id="3" name="Content Header Left">
            <a:extLst>
              <a:ext uri="{FF2B5EF4-FFF2-40B4-BE49-F238E27FC236}">
                <a16:creationId xmlns:a16="http://schemas.microsoft.com/office/drawing/2014/main" xmlns=""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Middle">
            <a:extLst>
              <a:ext uri="{FF2B5EF4-FFF2-40B4-BE49-F238E27FC236}">
                <a16:creationId xmlns:a16="http://schemas.microsoft.com/office/drawing/2014/main" xmlns=""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Right">
            <a:extLst>
              <a:ext uri="{FF2B5EF4-FFF2-40B4-BE49-F238E27FC236}">
                <a16:creationId xmlns:a16="http://schemas.microsoft.com/office/drawing/2014/main" xmlns=""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a16="http://schemas.microsoft.com/office/drawing/2014/main" xmlns=""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482190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picture3, 3 headers, and 3text columns</a:t>
            </a:r>
          </a:p>
        </p:txBody>
      </p:sp>
      <p:sp>
        <p:nvSpPr>
          <p:cNvPr id="11" name="Picture Left">
            <a:extLst>
              <a:ext uri="{FF2B5EF4-FFF2-40B4-BE49-F238E27FC236}">
                <a16:creationId xmlns:a16="http://schemas.microsoft.com/office/drawing/2014/main" xmlns="" id="{97C88FB1-7BD6-48D3-9B99-1098619F5246}"/>
              </a:ext>
              <a:ext uri="{C183D7F6-B498-43B3-948B-1728B52AA6E4}">
                <adec:decorative xmlns:adec="http://schemas.microsoft.com/office/drawing/2017/decorative" xmlns=""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xmlns=""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Middle">
            <a:extLst>
              <a:ext uri="{FF2B5EF4-FFF2-40B4-BE49-F238E27FC236}">
                <a16:creationId xmlns:a16="http://schemas.microsoft.com/office/drawing/2014/main" xmlns="" id="{536ADC96-59CC-4670-BA80-757A11151BF9}"/>
              </a:ext>
              <a:ext uri="{C183D7F6-B498-43B3-948B-1728B52AA6E4}">
                <adec:decorative xmlns:adec="http://schemas.microsoft.com/office/drawing/2017/decorative" xmlns=""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xmlns=""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3" name="Picture Right">
            <a:extLst>
              <a:ext uri="{FF2B5EF4-FFF2-40B4-BE49-F238E27FC236}">
                <a16:creationId xmlns:a16="http://schemas.microsoft.com/office/drawing/2014/main" xmlns="" id="{DEC705E3-5BBB-4173-AAF5-E12991B7D59F}"/>
              </a:ext>
              <a:ext uri="{C183D7F6-B498-43B3-948B-1728B52AA6E4}">
                <adec:decorative xmlns:adec="http://schemas.microsoft.com/office/drawing/2017/decorative" xmlns=""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xmlns=""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a16="http://schemas.microsoft.com/office/drawing/2014/main" xmlns=""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4478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4 content columns</a:t>
            </a:r>
          </a:p>
        </p:txBody>
      </p:sp>
      <p:sp>
        <p:nvSpPr>
          <p:cNvPr id="7" name="Content Left">
            <a:extLst>
              <a:ext uri="{FF2B5EF4-FFF2-40B4-BE49-F238E27FC236}">
                <a16:creationId xmlns:a16="http://schemas.microsoft.com/office/drawing/2014/main" xmlns=""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Center Left">
            <a:extLst>
              <a:ext uri="{FF2B5EF4-FFF2-40B4-BE49-F238E27FC236}">
                <a16:creationId xmlns:a16="http://schemas.microsoft.com/office/drawing/2014/main" xmlns=""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Center Right">
            <a:extLst>
              <a:ext uri="{FF2B5EF4-FFF2-40B4-BE49-F238E27FC236}">
                <a16:creationId xmlns:a16="http://schemas.microsoft.com/office/drawing/2014/main" xmlns=""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0" name="Content Right">
            <a:extLst>
              <a:ext uri="{FF2B5EF4-FFF2-40B4-BE49-F238E27FC236}">
                <a16:creationId xmlns:a16="http://schemas.microsoft.com/office/drawing/2014/main" xmlns=""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xmlns="" id="{1BFB2E0D-B82D-49CC-9802-AFB8BA6D0938}"/>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467740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headers, and 4 text columns</a:t>
            </a:r>
          </a:p>
        </p:txBody>
      </p:sp>
      <p:sp>
        <p:nvSpPr>
          <p:cNvPr id="3" name="Content Header Left">
            <a:extLst>
              <a:ext uri="{FF2B5EF4-FFF2-40B4-BE49-F238E27FC236}">
                <a16:creationId xmlns:a16="http://schemas.microsoft.com/office/drawing/2014/main" xmlns=""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Center Left">
            <a:extLst>
              <a:ext uri="{FF2B5EF4-FFF2-40B4-BE49-F238E27FC236}">
                <a16:creationId xmlns:a16="http://schemas.microsoft.com/office/drawing/2014/main" xmlns=""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Center Right">
            <a:extLst>
              <a:ext uri="{FF2B5EF4-FFF2-40B4-BE49-F238E27FC236}">
                <a16:creationId xmlns:a16="http://schemas.microsoft.com/office/drawing/2014/main" xmlns=""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a16="http://schemas.microsoft.com/office/drawing/2014/main" xmlns=""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Content Header Right">
            <a:extLst>
              <a:ext uri="{FF2B5EF4-FFF2-40B4-BE49-F238E27FC236}">
                <a16:creationId xmlns:a16="http://schemas.microsoft.com/office/drawing/2014/main" xmlns=""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a16="http://schemas.microsoft.com/office/drawing/2014/main" xmlns=""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616927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4 headers, and 4 text columns</a:t>
            </a:r>
          </a:p>
        </p:txBody>
      </p:sp>
      <p:sp>
        <p:nvSpPr>
          <p:cNvPr id="11" name="Picture Left">
            <a:extLst>
              <a:ext uri="{FF2B5EF4-FFF2-40B4-BE49-F238E27FC236}">
                <a16:creationId xmlns:a16="http://schemas.microsoft.com/office/drawing/2014/main" xmlns="" id="{97C88FB1-7BD6-48D3-9B99-1098619F5246}"/>
              </a:ext>
              <a:ext uri="{C183D7F6-B498-43B3-948B-1728B52AA6E4}">
                <adec:decorative xmlns:adec="http://schemas.microsoft.com/office/drawing/2017/decorative" xmlns=""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xmlns=""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Center Left">
            <a:extLst>
              <a:ext uri="{FF2B5EF4-FFF2-40B4-BE49-F238E27FC236}">
                <a16:creationId xmlns:a16="http://schemas.microsoft.com/office/drawing/2014/main" xmlns="" id="{536ADC96-59CC-4670-BA80-757A11151BF9}"/>
              </a:ext>
              <a:ext uri="{C183D7F6-B498-43B3-948B-1728B52AA6E4}">
                <adec:decorative xmlns:adec="http://schemas.microsoft.com/office/drawing/2017/decorative" xmlns=""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xmlns=""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Center Right">
            <a:extLst>
              <a:ext uri="{FF2B5EF4-FFF2-40B4-BE49-F238E27FC236}">
                <a16:creationId xmlns:a16="http://schemas.microsoft.com/office/drawing/2014/main" xmlns="" id="{DEC705E3-5BBB-4173-AAF5-E12991B7D59F}"/>
              </a:ext>
              <a:ext uri="{C183D7F6-B498-43B3-948B-1728B52AA6E4}">
                <adec:decorative xmlns:adec="http://schemas.microsoft.com/office/drawing/2017/decorative" xmlns=""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xmlns=""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a16="http://schemas.microsoft.com/office/drawing/2014/main" xmlns=""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Right">
            <a:extLst>
              <a:ext uri="{FF2B5EF4-FFF2-40B4-BE49-F238E27FC236}">
                <a16:creationId xmlns:a16="http://schemas.microsoft.com/office/drawing/2014/main" xmlns=""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xmlns=""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a16="http://schemas.microsoft.com/office/drawing/2014/main" xmlns=""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2628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xmlns="" id="{7B3DCE0D-B1BB-4208-8FF4-6B7AC00DC28E}"/>
              </a:ext>
              <a:ext uri="{C183D7F6-B498-43B3-948B-1728B52AA6E4}">
                <adec:decorative xmlns:adec="http://schemas.microsoft.com/office/drawing/2017/decorative" xmlns=""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xmlns="" id="{B149FB85-86EE-4435-AFFD-185416ABD0BC}"/>
                </a:ext>
                <a:ext uri="{C183D7F6-B498-43B3-948B-1728B52AA6E4}">
                  <adec:decorative xmlns:adec="http://schemas.microsoft.com/office/drawing/2017/decorative" xmlns=""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xmlns="" id="{F802EE88-1736-4DCA-8546-B833E1DC91F1}"/>
                </a:ext>
                <a:ext uri="{C183D7F6-B498-43B3-948B-1728B52AA6E4}">
                  <adec:decorative xmlns:adec="http://schemas.microsoft.com/office/drawing/2017/decorative" xmlns=""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xmlns="" id="{1909D555-A83A-43A3-ACF3-38A8D3D654E1}"/>
                </a:ext>
                <a:ext uri="{C183D7F6-B498-43B3-948B-1728B52AA6E4}">
                  <adec:decorative xmlns:adec="http://schemas.microsoft.com/office/drawing/2017/decorative" xmlns=""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xmlns="" id="{F4EB4C23-6D3D-4AFD-8C20-ABBDE0E95555}"/>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xmlns=""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xmlns=""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3" name="Subtitle">
            <a:extLst>
              <a:ext uri="{FF2B5EF4-FFF2-40B4-BE49-F238E27FC236}">
                <a16:creationId xmlns:a16="http://schemas.microsoft.com/office/drawing/2014/main" xmlns=""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here</a:t>
            </a:r>
          </a:p>
        </p:txBody>
      </p:sp>
    </p:spTree>
    <p:custDataLst>
      <p:tags r:id="rId1"/>
    </p:custDataLst>
    <p:extLst>
      <p:ext uri="{BB962C8B-B14F-4D97-AF65-F5344CB8AC3E}">
        <p14:creationId xmlns:p14="http://schemas.microsoft.com/office/powerpoint/2010/main" val="1220641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55E25BD5-0A7A-4C0F-8C7B-5FB1E17082BE}"/>
              </a:ext>
            </a:extLst>
          </p:cNvPr>
          <p:cNvSpPr>
            <a:spLocks noGrp="1"/>
          </p:cNvSpPr>
          <p:nvPr>
            <p:ph type="title" hasCustomPrompt="1"/>
          </p:nvPr>
        </p:nvSpPr>
        <p:spPr/>
        <p:txBody>
          <a:bodyPr/>
          <a:lstStyle>
            <a:lvl1pPr>
              <a:defRPr/>
            </a:lvl1pPr>
          </a:lstStyle>
          <a:p>
            <a:r>
              <a:rPr lang="en-US"/>
              <a:t>Title, 4 small pictures, 4 headers, and 4 text fields</a:t>
            </a:r>
          </a:p>
        </p:txBody>
      </p:sp>
      <p:sp>
        <p:nvSpPr>
          <p:cNvPr id="11" name="Picture 1">
            <a:extLst>
              <a:ext uri="{FF2B5EF4-FFF2-40B4-BE49-F238E27FC236}">
                <a16:creationId xmlns:a16="http://schemas.microsoft.com/office/drawing/2014/main" xmlns="" id="{BA2767B8-F34C-4600-8F4B-21C0CDFE578E}"/>
              </a:ext>
              <a:ext uri="{C183D7F6-B498-43B3-948B-1728B52AA6E4}">
                <adec:decorative xmlns:adec="http://schemas.microsoft.com/office/drawing/2017/decorative" xmlns=""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xmlns=""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a16="http://schemas.microsoft.com/office/drawing/2014/main" xmlns=""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xmlns="" id="{0CE211BC-1E62-4A42-A199-9B1FBAD2CE23}"/>
              </a:ext>
              <a:ext uri="{C183D7F6-B498-43B3-948B-1728B52AA6E4}">
                <adec:decorative xmlns:adec="http://schemas.microsoft.com/office/drawing/2017/decorative" xmlns=""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xmlns=""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a16="http://schemas.microsoft.com/office/drawing/2014/main" xmlns=""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xmlns="" id="{815CD5D2-790A-41FA-B807-B7B212763D05}"/>
              </a:ext>
              <a:ext uri="{C183D7F6-B498-43B3-948B-1728B52AA6E4}">
                <adec:decorative xmlns:adec="http://schemas.microsoft.com/office/drawing/2017/decorative" xmlns=""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xmlns=""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a16="http://schemas.microsoft.com/office/drawing/2014/main" xmlns=""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xmlns="" id="{1D19D589-0526-4B91-878C-8F5B57AFE6B1}"/>
              </a:ext>
              <a:ext uri="{C183D7F6-B498-43B3-948B-1728B52AA6E4}">
                <adec:decorative xmlns:adec="http://schemas.microsoft.com/office/drawing/2017/decorative" xmlns=""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xmlns=""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a16="http://schemas.microsoft.com/office/drawing/2014/main" xmlns=""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5428753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and 4 headers</a:t>
            </a:r>
          </a:p>
        </p:txBody>
      </p:sp>
      <p:sp>
        <p:nvSpPr>
          <p:cNvPr id="11" name="Picture Left">
            <a:extLst>
              <a:ext uri="{FF2B5EF4-FFF2-40B4-BE49-F238E27FC236}">
                <a16:creationId xmlns:a16="http://schemas.microsoft.com/office/drawing/2014/main" xmlns="" id="{97C88FB1-7BD6-48D3-9B99-1098619F5246}"/>
              </a:ext>
              <a:ext uri="{C183D7F6-B498-43B3-948B-1728B52AA6E4}">
                <adec:decorative xmlns:adec="http://schemas.microsoft.com/office/drawing/2017/decorative" xmlns=""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a16="http://schemas.microsoft.com/office/drawing/2014/main" xmlns=""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2" name="Picture Center Left">
            <a:extLst>
              <a:ext uri="{FF2B5EF4-FFF2-40B4-BE49-F238E27FC236}">
                <a16:creationId xmlns:a16="http://schemas.microsoft.com/office/drawing/2014/main" xmlns="" id="{536ADC96-59CC-4670-BA80-757A11151BF9}"/>
              </a:ext>
              <a:ext uri="{C183D7F6-B498-43B3-948B-1728B52AA6E4}">
                <adec:decorative xmlns:adec="http://schemas.microsoft.com/office/drawing/2017/decorative" xmlns=""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a16="http://schemas.microsoft.com/office/drawing/2014/main" xmlns=""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3" name="Picture Center Right">
            <a:extLst>
              <a:ext uri="{FF2B5EF4-FFF2-40B4-BE49-F238E27FC236}">
                <a16:creationId xmlns:a16="http://schemas.microsoft.com/office/drawing/2014/main" xmlns="" id="{DEC705E3-5BBB-4173-AAF5-E12991B7D59F}"/>
              </a:ext>
              <a:ext uri="{C183D7F6-B498-43B3-948B-1728B52AA6E4}">
                <adec:decorative xmlns:adec="http://schemas.microsoft.com/office/drawing/2017/decorative" xmlns=""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a16="http://schemas.microsoft.com/office/drawing/2014/main" xmlns=""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4" name="Picture Right">
            <a:extLst>
              <a:ext uri="{FF2B5EF4-FFF2-40B4-BE49-F238E27FC236}">
                <a16:creationId xmlns:a16="http://schemas.microsoft.com/office/drawing/2014/main" xmlns=""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a16="http://schemas.microsoft.com/office/drawing/2014/main" xmlns=""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1638149"/>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55E25BD5-0A7A-4C0F-8C7B-5FB1E17082BE}"/>
              </a:ext>
            </a:extLst>
          </p:cNvPr>
          <p:cNvSpPr>
            <a:spLocks noGrp="1"/>
          </p:cNvSpPr>
          <p:nvPr>
            <p:ph type="title" hasCustomPrompt="1"/>
          </p:nvPr>
        </p:nvSpPr>
        <p:spPr/>
        <p:txBody>
          <a:bodyPr/>
          <a:lstStyle>
            <a:lvl1pPr>
              <a:defRPr/>
            </a:lvl1pPr>
          </a:lstStyle>
          <a:p>
            <a:r>
              <a:rPr lang="en-US"/>
              <a:t>1 text box, 6 Images, and 6 text boxes</a:t>
            </a:r>
          </a:p>
        </p:txBody>
      </p:sp>
      <p:sp>
        <p:nvSpPr>
          <p:cNvPr id="11" name="Picture 1">
            <a:extLst>
              <a:ext uri="{FF2B5EF4-FFF2-40B4-BE49-F238E27FC236}">
                <a16:creationId xmlns:a16="http://schemas.microsoft.com/office/drawing/2014/main" xmlns="" id="{BA2767B8-F34C-4600-8F4B-21C0CDFE578E}"/>
              </a:ext>
              <a:ext uri="{C183D7F6-B498-43B3-948B-1728B52AA6E4}">
                <adec:decorative xmlns:adec="http://schemas.microsoft.com/office/drawing/2017/decorative" xmlns=""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7" name="Content 1">
            <a:extLst>
              <a:ext uri="{FF2B5EF4-FFF2-40B4-BE49-F238E27FC236}">
                <a16:creationId xmlns:a16="http://schemas.microsoft.com/office/drawing/2014/main" xmlns=""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xmlns="" id="{0CE211BC-1E62-4A42-A199-9B1FBAD2CE23}"/>
              </a:ext>
              <a:ext uri="{C183D7F6-B498-43B3-948B-1728B52AA6E4}">
                <adec:decorative xmlns:adec="http://schemas.microsoft.com/office/drawing/2017/decorative" xmlns=""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a16="http://schemas.microsoft.com/office/drawing/2014/main" xmlns=""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xmlns="" id="{815CD5D2-790A-41FA-B807-B7B212763D05}"/>
              </a:ext>
              <a:ext uri="{C183D7F6-B498-43B3-948B-1728B52AA6E4}">
                <adec:decorative xmlns:adec="http://schemas.microsoft.com/office/drawing/2017/decorative" xmlns=""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a16="http://schemas.microsoft.com/office/drawing/2014/main" xmlns=""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xmlns="" id="{1D19D589-0526-4B91-878C-8F5B57AFE6B1}"/>
              </a:ext>
              <a:ext uri="{C183D7F6-B498-43B3-948B-1728B52AA6E4}">
                <adec:decorative xmlns:adec="http://schemas.microsoft.com/office/drawing/2017/decorative" xmlns=""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a16="http://schemas.microsoft.com/office/drawing/2014/main" xmlns=""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0" name="Picture 5">
            <a:extLst>
              <a:ext uri="{FF2B5EF4-FFF2-40B4-BE49-F238E27FC236}">
                <a16:creationId xmlns:a16="http://schemas.microsoft.com/office/drawing/2014/main" xmlns="" id="{6A136B8D-0BEF-4C03-8B3C-BF95C65548B3}"/>
              </a:ext>
              <a:ext uri="{C183D7F6-B498-43B3-948B-1728B52AA6E4}">
                <adec:decorative xmlns:adec="http://schemas.microsoft.com/office/drawing/2017/decorative" xmlns=""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a16="http://schemas.microsoft.com/office/drawing/2014/main" xmlns=""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3" name="Picture 6">
            <a:extLst>
              <a:ext uri="{FF2B5EF4-FFF2-40B4-BE49-F238E27FC236}">
                <a16:creationId xmlns:a16="http://schemas.microsoft.com/office/drawing/2014/main" xmlns="" id="{AF549A83-F8CE-463B-9ED5-5A303AC8AC23}"/>
              </a:ext>
              <a:ext uri="{C183D7F6-B498-43B3-948B-1728B52AA6E4}">
                <adec:decorative xmlns:adec="http://schemas.microsoft.com/office/drawing/2017/decorative" xmlns=""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a16="http://schemas.microsoft.com/office/drawing/2014/main" xmlns=""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618213"/>
      </p:ext>
    </p:extLst>
  </p:cSld>
  <p:clrMapOvr>
    <a:masterClrMapping/>
  </p:clrMapOvr>
  <p:hf hdr="0" ftr="0" dt="0"/>
  <p:extLst>
    <p:ext uri="{DCECCB84-F9BA-43D5-87BE-67443E8EF086}">
      <p15:sldGuideLst xmlns:p15="http://schemas.microsoft.com/office/powerpoint/2012/main">
        <p15:guide id="2" orient="horz" pos="10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55E25BD5-0A7A-4C0F-8C7B-5FB1E17082BE}"/>
              </a:ext>
            </a:extLst>
          </p:cNvPr>
          <p:cNvSpPr>
            <a:spLocks noGrp="1"/>
          </p:cNvSpPr>
          <p:nvPr>
            <p:ph type="title" hasCustomPrompt="1"/>
          </p:nvPr>
        </p:nvSpPr>
        <p:spPr/>
        <p:txBody>
          <a:bodyPr/>
          <a:lstStyle>
            <a:lvl1pPr>
              <a:defRPr/>
            </a:lvl1pPr>
          </a:lstStyle>
          <a:p>
            <a:r>
              <a:rPr lang="en-US"/>
              <a:t>Title, 8 pictures, 8 headers, and 8 text fields</a:t>
            </a:r>
          </a:p>
        </p:txBody>
      </p:sp>
      <p:sp>
        <p:nvSpPr>
          <p:cNvPr id="11" name="Picture 1">
            <a:extLst>
              <a:ext uri="{FF2B5EF4-FFF2-40B4-BE49-F238E27FC236}">
                <a16:creationId xmlns:a16="http://schemas.microsoft.com/office/drawing/2014/main" xmlns="" id="{BA2767B8-F34C-4600-8F4B-21C0CDFE578E}"/>
              </a:ext>
              <a:ext uri="{C183D7F6-B498-43B3-948B-1728B52AA6E4}">
                <adec:decorative xmlns:adec="http://schemas.microsoft.com/office/drawing/2017/decorative" xmlns=""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xmlns=""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a16="http://schemas.microsoft.com/office/drawing/2014/main" xmlns=""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xmlns="" id="{0CE211BC-1E62-4A42-A199-9B1FBAD2CE23}"/>
              </a:ext>
              <a:ext uri="{C183D7F6-B498-43B3-948B-1728B52AA6E4}">
                <adec:decorative xmlns:adec="http://schemas.microsoft.com/office/drawing/2017/decorative" xmlns=""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xmlns=""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a16="http://schemas.microsoft.com/office/drawing/2014/main" xmlns=""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xmlns="" id="{815CD5D2-790A-41FA-B807-B7B212763D05}"/>
              </a:ext>
              <a:ext uri="{C183D7F6-B498-43B3-948B-1728B52AA6E4}">
                <adec:decorative xmlns:adec="http://schemas.microsoft.com/office/drawing/2017/decorative" xmlns=""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xmlns=""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a16="http://schemas.microsoft.com/office/drawing/2014/main" xmlns=""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xmlns="" id="{1D19D589-0526-4B91-878C-8F5B57AFE6B1}"/>
              </a:ext>
              <a:ext uri="{C183D7F6-B498-43B3-948B-1728B52AA6E4}">
                <adec:decorative xmlns:adec="http://schemas.microsoft.com/office/drawing/2017/decorative" xmlns=""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xmlns=""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a16="http://schemas.microsoft.com/office/drawing/2014/main" xmlns=""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0" name="Picture 5">
            <a:extLst>
              <a:ext uri="{FF2B5EF4-FFF2-40B4-BE49-F238E27FC236}">
                <a16:creationId xmlns:a16="http://schemas.microsoft.com/office/drawing/2014/main" xmlns="" id="{6A136B8D-0BEF-4C03-8B3C-BF95C65548B3}"/>
              </a:ext>
              <a:ext uri="{C183D7F6-B498-43B3-948B-1728B52AA6E4}">
                <adec:decorative xmlns:adec="http://schemas.microsoft.com/office/drawing/2017/decorative" xmlns=""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xmlns=""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2" name="Content 5">
            <a:extLst>
              <a:ext uri="{FF2B5EF4-FFF2-40B4-BE49-F238E27FC236}">
                <a16:creationId xmlns:a16="http://schemas.microsoft.com/office/drawing/2014/main" xmlns=""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3" name="Picture 6">
            <a:extLst>
              <a:ext uri="{FF2B5EF4-FFF2-40B4-BE49-F238E27FC236}">
                <a16:creationId xmlns:a16="http://schemas.microsoft.com/office/drawing/2014/main" xmlns="" id="{AF549A83-F8CE-463B-9ED5-5A303AC8AC23}"/>
              </a:ext>
              <a:ext uri="{C183D7F6-B498-43B3-948B-1728B52AA6E4}">
                <adec:decorative xmlns:adec="http://schemas.microsoft.com/office/drawing/2017/decorative" xmlns=""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xmlns=""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5" name="Content 6">
            <a:extLst>
              <a:ext uri="{FF2B5EF4-FFF2-40B4-BE49-F238E27FC236}">
                <a16:creationId xmlns:a16="http://schemas.microsoft.com/office/drawing/2014/main" xmlns=""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6" name="Picture 7">
            <a:extLst>
              <a:ext uri="{FF2B5EF4-FFF2-40B4-BE49-F238E27FC236}">
                <a16:creationId xmlns:a16="http://schemas.microsoft.com/office/drawing/2014/main" xmlns="" id="{0FD6813E-DBAA-47AF-94A9-F300864878FA}"/>
              </a:ext>
              <a:ext uri="{C183D7F6-B498-43B3-948B-1728B52AA6E4}">
                <adec:decorative xmlns:adec="http://schemas.microsoft.com/office/drawing/2017/decorative" xmlns=""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xmlns=""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8" name="Content 7">
            <a:extLst>
              <a:ext uri="{FF2B5EF4-FFF2-40B4-BE49-F238E27FC236}">
                <a16:creationId xmlns:a16="http://schemas.microsoft.com/office/drawing/2014/main" xmlns=""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9" name="Picture 8">
            <a:extLst>
              <a:ext uri="{FF2B5EF4-FFF2-40B4-BE49-F238E27FC236}">
                <a16:creationId xmlns:a16="http://schemas.microsoft.com/office/drawing/2014/main" xmlns="" id="{9A78C933-BE2D-4980-BE96-E14880669883}"/>
              </a:ext>
              <a:ext uri="{C183D7F6-B498-43B3-948B-1728B52AA6E4}">
                <adec:decorative xmlns:adec="http://schemas.microsoft.com/office/drawing/2017/decorative" xmlns=""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0" name="Content Header 8">
            <a:extLst>
              <a:ext uri="{FF2B5EF4-FFF2-40B4-BE49-F238E27FC236}">
                <a16:creationId xmlns:a16="http://schemas.microsoft.com/office/drawing/2014/main" xmlns=""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41" name="Content 8">
            <a:extLst>
              <a:ext uri="{FF2B5EF4-FFF2-40B4-BE49-F238E27FC236}">
                <a16:creationId xmlns:a16="http://schemas.microsoft.com/office/drawing/2014/main" xmlns=""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3130084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a:t>Title and 8 pictures</a:t>
            </a:r>
          </a:p>
        </p:txBody>
      </p:sp>
      <p:sp>
        <p:nvSpPr>
          <p:cNvPr id="11" name="Picture 1">
            <a:extLst>
              <a:ext uri="{FF2B5EF4-FFF2-40B4-BE49-F238E27FC236}">
                <a16:creationId xmlns:a16="http://schemas.microsoft.com/office/drawing/2014/main" xmlns=""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xmlns=""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xmlns=""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xmlns=""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xmlns=""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xmlns=""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xmlns=""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xmlns=""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6173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9A1AD47A-644D-4968-9CC8-C9014D5497DB}"/>
              </a:ext>
            </a:extLst>
          </p:cNvPr>
          <p:cNvSpPr>
            <a:spLocks noGrp="1"/>
          </p:cNvSpPr>
          <p:nvPr>
            <p:ph type="title" hasCustomPrompt="1"/>
          </p:nvPr>
        </p:nvSpPr>
        <p:spPr/>
        <p:txBody>
          <a:bodyPr/>
          <a:lstStyle>
            <a:lvl1pPr>
              <a:defRPr/>
            </a:lvl1pPr>
          </a:lstStyle>
          <a:p>
            <a:r>
              <a:rPr lang="en-US"/>
              <a:t>Title only layout</a:t>
            </a:r>
          </a:p>
        </p:txBody>
      </p:sp>
      <p:sp>
        <p:nvSpPr>
          <p:cNvPr id="19" name="Title Border">
            <a:extLst>
              <a:ext uri="{FF2B5EF4-FFF2-40B4-BE49-F238E27FC236}">
                <a16:creationId xmlns:a16="http://schemas.microsoft.com/office/drawing/2014/main" xmlns="" id="{5C923B7C-0930-466B-9A4C-4F269F22E021}"/>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972315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9A1AD47A-644D-4968-9CC8-C9014D5497DB}"/>
              </a:ext>
            </a:extLst>
          </p:cNvPr>
          <p:cNvSpPr>
            <a:spLocks noGrp="1"/>
          </p:cNvSpPr>
          <p:nvPr>
            <p:ph type="title" hasCustomPrompt="1"/>
          </p:nvPr>
        </p:nvSpPr>
        <p:spPr/>
        <p:txBody>
          <a:bodyPr/>
          <a:lstStyle>
            <a:lvl1pPr>
              <a:defRPr/>
            </a:lvl1pPr>
          </a:lstStyle>
          <a:p>
            <a:r>
              <a:rPr lang="en-US"/>
              <a:t>Title only blank layout</a:t>
            </a:r>
          </a:p>
        </p:txBody>
      </p:sp>
    </p:spTree>
    <p:custDataLst>
      <p:tags r:id="rId1"/>
    </p:custDataLst>
    <p:extLst>
      <p:ext uri="{BB962C8B-B14F-4D97-AF65-F5344CB8AC3E}">
        <p14:creationId xmlns:p14="http://schemas.microsoft.com/office/powerpoint/2010/main" val="30636064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a:t>Architecture layout</a:t>
            </a:r>
          </a:p>
        </p:txBody>
      </p:sp>
    </p:spTree>
    <p:custDataLst>
      <p:tags r:id="rId1"/>
    </p:custDataLst>
    <p:extLst>
      <p:ext uri="{BB962C8B-B14F-4D97-AF65-F5344CB8AC3E}">
        <p14:creationId xmlns:p14="http://schemas.microsoft.com/office/powerpoint/2010/main" val="11707173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a:t>Full Image layout</a:t>
            </a:r>
          </a:p>
        </p:txBody>
      </p:sp>
      <p:sp>
        <p:nvSpPr>
          <p:cNvPr id="11" name="Picture">
            <a:extLst>
              <a:ext uri="{FF2B5EF4-FFF2-40B4-BE49-F238E27FC236}">
                <a16:creationId xmlns:a16="http://schemas.microsoft.com/office/drawing/2014/main" xmlns=""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a:t>Click icon to add image</a:t>
            </a:r>
          </a:p>
        </p:txBody>
      </p:sp>
    </p:spTree>
    <p:custDataLst>
      <p:tags r:id="rId1"/>
    </p:custDataLst>
    <p:extLst>
      <p:ext uri="{BB962C8B-B14F-4D97-AF65-F5344CB8AC3E}">
        <p14:creationId xmlns:p14="http://schemas.microsoft.com/office/powerpoint/2010/main" val="1263127036"/>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xmlns=""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xmlns="" id="{C6078C7F-2E33-426C-96FF-E7084DD86E7E}"/>
                </a:ext>
                <a:ext uri="{C183D7F6-B498-43B3-948B-1728B52AA6E4}">
                  <adec:decorative xmlns:adec="http://schemas.microsoft.com/office/drawing/2017/decorative" xmlns=""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KG-RT">
              <a:extLst>
                <a:ext uri="{FF2B5EF4-FFF2-40B4-BE49-F238E27FC236}">
                  <a16:creationId xmlns:a16="http://schemas.microsoft.com/office/drawing/2014/main" xmlns="" id="{5D3C4E6B-760F-4EC0-919D-D0EEACF9ACA9}"/>
                </a:ext>
                <a:ext uri="{C183D7F6-B498-43B3-948B-1728B52AA6E4}">
                  <adec:decorative xmlns:adec="http://schemas.microsoft.com/office/drawing/2017/decorative" xmlns=""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28" name="AWS Logo">
              <a:extLst>
                <a:ext uri="{FF2B5EF4-FFF2-40B4-BE49-F238E27FC236}">
                  <a16:creationId xmlns:a16="http://schemas.microsoft.com/office/drawing/2014/main" xmlns="" id="{90E6AE4C-E744-4586-850E-BEDD7EE7AB80}"/>
                </a:ext>
                <a:ext uri="{C183D7F6-B498-43B3-948B-1728B52AA6E4}">
                  <adec:decorative xmlns:adec="http://schemas.microsoft.com/office/drawing/2017/decorative" xmlns="" val="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xmlns=""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xmlns=""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a:t>Question and Responses</a:t>
            </a:r>
          </a:p>
        </p:txBody>
      </p:sp>
      <p:sp>
        <p:nvSpPr>
          <p:cNvPr id="7" name="Question">
            <a:extLst>
              <a:ext uri="{FF2B5EF4-FFF2-40B4-BE49-F238E27FC236}">
                <a16:creationId xmlns:a16="http://schemas.microsoft.com/office/drawing/2014/main" xmlns=""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t>
            </a:r>
            <a:br>
              <a:rPr lang="en-US"/>
            </a:br>
            <a:r>
              <a:rPr lang="en-US"/>
              <a:t>4 responses can only have 1 correct response</a:t>
            </a:r>
            <a:br>
              <a:rPr lang="en-US"/>
            </a:br>
            <a:r>
              <a:rPr lang="en-US"/>
              <a:t>5 responses must have 2 correct responses</a:t>
            </a:r>
            <a:br>
              <a:rPr lang="en-US"/>
            </a:br>
            <a:r>
              <a:rPr lang="en-US"/>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xmlns=""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a16="http://schemas.microsoft.com/office/drawing/2014/main" xmlns=""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a16="http://schemas.microsoft.com/office/drawing/2014/main" xmlns=""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a16="http://schemas.microsoft.com/office/drawing/2014/main" xmlns=""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a16="http://schemas.microsoft.com/office/drawing/2014/main" xmlns=""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a16="http://schemas.microsoft.com/office/drawing/2014/main" xmlns=""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a16="http://schemas.microsoft.com/office/drawing/2014/main" xmlns=""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a16="http://schemas.microsoft.com/office/drawing/2014/main" xmlns=""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a16="http://schemas.microsoft.com/office/drawing/2014/main" xmlns=""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a16="http://schemas.microsoft.com/office/drawing/2014/main" xmlns=""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a16="http://schemas.microsoft.com/office/drawing/2014/main" xmlns=""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a16="http://schemas.microsoft.com/office/drawing/2014/main" xmlns=""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a16="http://schemas.microsoft.com/office/drawing/2014/main" xmlns=""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a16="http://schemas.microsoft.com/office/drawing/2014/main" xmlns=""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362606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xmlns=""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a16="http://schemas.microsoft.com/office/drawing/2014/main" xmlns=""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grpSp>
        <p:nvGrpSpPr>
          <p:cNvPr id="12" name="Background">
            <a:extLst>
              <a:ext uri="{FF2B5EF4-FFF2-40B4-BE49-F238E27FC236}">
                <a16:creationId xmlns:a16="http://schemas.microsoft.com/office/drawing/2014/main" xmlns=""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a16="http://schemas.microsoft.com/office/drawing/2014/main" xmlns="" id="{1BDF6026-D674-4E63-8B3A-CBDFE9E787C1}"/>
                </a:ext>
                <a:ext uri="{C183D7F6-B498-43B3-948B-1728B52AA6E4}">
                  <adec:decorative xmlns:adec="http://schemas.microsoft.com/office/drawing/2017/decorative" xmlns=""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Top">
              <a:extLst>
                <a:ext uri="{FF2B5EF4-FFF2-40B4-BE49-F238E27FC236}">
                  <a16:creationId xmlns:a16="http://schemas.microsoft.com/office/drawing/2014/main" xmlns="" id="{06BB4668-D264-4030-8700-4F9782A61534}"/>
                </a:ext>
                <a:ext uri="{C183D7F6-B498-43B3-948B-1728B52AA6E4}">
                  <adec:decorative xmlns:adec="http://schemas.microsoft.com/office/drawing/2017/decorative" xmlns=""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KG-RT">
              <a:extLst>
                <a:ext uri="{FF2B5EF4-FFF2-40B4-BE49-F238E27FC236}">
                  <a16:creationId xmlns:a16="http://schemas.microsoft.com/office/drawing/2014/main" xmlns="" id="{8E17F594-599B-4FD9-8BCB-8E1C019CCB44}"/>
                </a:ext>
                <a:ext uri="{C183D7F6-B498-43B3-948B-1728B52AA6E4}">
                  <adec:decorative xmlns:adec="http://schemas.microsoft.com/office/drawing/2017/decorative" xmlns=""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7" name="Icons">
              <a:extLst>
                <a:ext uri="{FF2B5EF4-FFF2-40B4-BE49-F238E27FC236}">
                  <a16:creationId xmlns:a16="http://schemas.microsoft.com/office/drawing/2014/main" xmlns="" id="{3826BD34-BA31-4D91-BFD2-6BBD94A51D24}"/>
                </a:ext>
                <a:ext uri="{C183D7F6-B498-43B3-948B-1728B52AA6E4}">
                  <adec:decorative xmlns:adec="http://schemas.microsoft.com/office/drawing/2017/decorative" xmlns=""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a16="http://schemas.microsoft.com/office/drawing/2014/main" xmlns=""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pyright">
              <a:extLst>
                <a:ext uri="{FF2B5EF4-FFF2-40B4-BE49-F238E27FC236}">
                  <a16:creationId xmlns:a16="http://schemas.microsoft.com/office/drawing/2014/main" xmlns=""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31679876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xmlns=""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xmlns="" id="{BF122BEF-CA51-4B5F-A9D2-5B4722001489}"/>
                </a:ext>
                <a:ext uri="{C183D7F6-B498-43B3-948B-1728B52AA6E4}">
                  <adec:decorative xmlns:adec="http://schemas.microsoft.com/office/drawing/2017/decorative" xmlns=""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KG-RT">
              <a:extLst>
                <a:ext uri="{FF2B5EF4-FFF2-40B4-BE49-F238E27FC236}">
                  <a16:creationId xmlns:a16="http://schemas.microsoft.com/office/drawing/2014/main" xmlns="" id="{80E3899F-10AE-440C-9957-5E3536890A76}"/>
                </a:ext>
                <a:ext uri="{C183D7F6-B498-43B3-948B-1728B52AA6E4}">
                  <adec:decorative xmlns:adec="http://schemas.microsoft.com/office/drawing/2017/decorative" xmlns=""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6" name="AWS Logo">
              <a:extLst>
                <a:ext uri="{FF2B5EF4-FFF2-40B4-BE49-F238E27FC236}">
                  <a16:creationId xmlns:a16="http://schemas.microsoft.com/office/drawing/2014/main" xmlns="" id="{AFED23B7-B88C-4046-B460-7E08C859BC75}"/>
                </a:ext>
                <a:ext uri="{C183D7F6-B498-43B3-948B-1728B52AA6E4}">
                  <adec:decorative xmlns:adec="http://schemas.microsoft.com/office/drawing/2017/decorative" xmlns="" val="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xmlns=""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xmlns=""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a16="http://schemas.microsoft.com/office/drawing/2014/main" xmlns=""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3" name="AnswerHeader">
            <a:extLst>
              <a:ext uri="{FF2B5EF4-FFF2-40B4-BE49-F238E27FC236}">
                <a16:creationId xmlns:a16="http://schemas.microsoft.com/office/drawing/2014/main" xmlns=""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a16="http://schemas.microsoft.com/office/drawing/2014/main" xmlns=""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4728949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xmlns=""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xmlns="" id="{1C269943-78A1-4304-AE96-B1F32EC214E6}"/>
                </a:ext>
                <a:ext uri="{C183D7F6-B498-43B3-948B-1728B52AA6E4}">
                  <adec:decorative xmlns:adec="http://schemas.microsoft.com/office/drawing/2017/decorative" xmlns=""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AWS Logo">
              <a:extLst>
                <a:ext uri="{FF2B5EF4-FFF2-40B4-BE49-F238E27FC236}">
                  <a16:creationId xmlns:a16="http://schemas.microsoft.com/office/drawing/2014/main" xmlns="" id="{A49D8E1E-772D-46F7-9ACE-C06929884B05}"/>
                </a:ext>
                <a:ext uri="{C183D7F6-B498-43B3-948B-1728B52AA6E4}">
                  <adec:decorative xmlns:adec="http://schemas.microsoft.com/office/drawing/2017/decorative" xmlns="" val="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xmlns=""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xmlns=""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a:t>Answer and explanation</a:t>
            </a:r>
          </a:p>
        </p:txBody>
      </p:sp>
      <p:sp>
        <p:nvSpPr>
          <p:cNvPr id="7" name="Question 1">
            <a:extLst>
              <a:ext uri="{FF2B5EF4-FFF2-40B4-BE49-F238E27FC236}">
                <a16:creationId xmlns:a16="http://schemas.microsoft.com/office/drawing/2014/main" xmlns=""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8" name="Answer Text 1">
            <a:extLst>
              <a:ext uri="{FF2B5EF4-FFF2-40B4-BE49-F238E27FC236}">
                <a16:creationId xmlns:a16="http://schemas.microsoft.com/office/drawing/2014/main" xmlns=""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2" name="Question 2">
            <a:extLst>
              <a:ext uri="{FF2B5EF4-FFF2-40B4-BE49-F238E27FC236}">
                <a16:creationId xmlns:a16="http://schemas.microsoft.com/office/drawing/2014/main" xmlns=""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3" name="Answer Text 2">
            <a:extLst>
              <a:ext uri="{FF2B5EF4-FFF2-40B4-BE49-F238E27FC236}">
                <a16:creationId xmlns:a16="http://schemas.microsoft.com/office/drawing/2014/main" xmlns=""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4" name="Question 3">
            <a:extLst>
              <a:ext uri="{FF2B5EF4-FFF2-40B4-BE49-F238E27FC236}">
                <a16:creationId xmlns:a16="http://schemas.microsoft.com/office/drawing/2014/main" xmlns=""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6" name="Answer Text 3">
            <a:extLst>
              <a:ext uri="{FF2B5EF4-FFF2-40B4-BE49-F238E27FC236}">
                <a16:creationId xmlns:a16="http://schemas.microsoft.com/office/drawing/2014/main" xmlns=""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7" name="Question 4">
            <a:extLst>
              <a:ext uri="{FF2B5EF4-FFF2-40B4-BE49-F238E27FC236}">
                <a16:creationId xmlns:a16="http://schemas.microsoft.com/office/drawing/2014/main" xmlns=""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8" name="Answer Text 4">
            <a:extLst>
              <a:ext uri="{FF2B5EF4-FFF2-40B4-BE49-F238E27FC236}">
                <a16:creationId xmlns:a16="http://schemas.microsoft.com/office/drawing/2014/main" xmlns=""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1344222302"/>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xmlns="" id="{E9CD1AC9-3AAD-4061-9815-CA2A755752E2}"/>
              </a:ext>
              <a:ext uri="{C183D7F6-B498-43B3-948B-1728B52AA6E4}">
                <adec:decorative xmlns:adec="http://schemas.microsoft.com/office/drawing/2017/decorative" xmlns=""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xmlns="" id="{E0B6FD1A-B839-4C89-A4D5-3B9A5AA24C31}"/>
                </a:ext>
                <a:ext uri="{C183D7F6-B498-43B3-948B-1728B52AA6E4}">
                  <adec:decorative xmlns:adec="http://schemas.microsoft.com/office/drawing/2017/decorative" xmlns=""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xmlns="" id="{71CA29FE-029C-470F-8B2A-DE98B38B26DF}"/>
                </a:ext>
                <a:ext uri="{C183D7F6-B498-43B3-948B-1728B52AA6E4}">
                  <adec:decorative xmlns:adec="http://schemas.microsoft.com/office/drawing/2017/decorative" xmlns=""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xmlns="" id="{8B560738-A5A3-492F-8E11-B91E6716C30C}"/>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xmlns=""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xmlns=""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Question and Responses</a:t>
            </a:r>
          </a:p>
        </p:txBody>
      </p:sp>
      <p:sp>
        <p:nvSpPr>
          <p:cNvPr id="7" name="Question">
            <a:extLst>
              <a:ext uri="{FF2B5EF4-FFF2-40B4-BE49-F238E27FC236}">
                <a16:creationId xmlns:a16="http://schemas.microsoft.com/office/drawing/2014/main" xmlns=""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xmlns=""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a16="http://schemas.microsoft.com/office/drawing/2014/main" xmlns=""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a16="http://schemas.microsoft.com/office/drawing/2014/main" xmlns=""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a16="http://schemas.microsoft.com/office/drawing/2014/main" xmlns=""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a16="http://schemas.microsoft.com/office/drawing/2014/main" xmlns=""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a16="http://schemas.microsoft.com/office/drawing/2014/main" xmlns=""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a16="http://schemas.microsoft.com/office/drawing/2014/main" xmlns=""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a16="http://schemas.microsoft.com/office/drawing/2014/main" xmlns=""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a16="http://schemas.microsoft.com/office/drawing/2014/main" xmlns=""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a16="http://schemas.microsoft.com/office/drawing/2014/main" xmlns=""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a16="http://schemas.microsoft.com/office/drawing/2014/main" xmlns=""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a16="http://schemas.microsoft.com/office/drawing/2014/main" xmlns=""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a16="http://schemas.microsoft.com/office/drawing/2014/main" xmlns=""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a16="http://schemas.microsoft.com/office/drawing/2014/main" xmlns=""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390075568"/>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xmlns=""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xmlns="" id="{7A68BE18-C9FD-4D64-BD55-20302868F06E}"/>
                </a:ext>
                <a:ext uri="{C183D7F6-B498-43B3-948B-1728B52AA6E4}">
                  <adec:decorative xmlns:adec="http://schemas.microsoft.com/office/drawing/2017/decorative" xmlns=""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xmlns="" id="{31622DCA-CB0C-4601-9C65-55CE8CDC7503}"/>
                </a:ext>
                <a:ext uri="{C183D7F6-B498-43B3-948B-1728B52AA6E4}">
                  <adec:decorative xmlns:adec="http://schemas.microsoft.com/office/drawing/2017/decorative" xmlns=""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AWS Logo">
              <a:extLst>
                <a:ext uri="{FF2B5EF4-FFF2-40B4-BE49-F238E27FC236}">
                  <a16:creationId xmlns:a16="http://schemas.microsoft.com/office/drawing/2014/main" xmlns="" id="{18A3C304-3B7F-434E-99A7-8B8C386B4EFC}"/>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xmlns=""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Answer Number">
            <a:extLst>
              <a:ext uri="{FF2B5EF4-FFF2-40B4-BE49-F238E27FC236}">
                <a16:creationId xmlns:a16="http://schemas.microsoft.com/office/drawing/2014/main" xmlns=""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a16="http://schemas.microsoft.com/office/drawing/2014/main" xmlns=""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xmlns=""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a16="http://schemas.microsoft.com/office/drawing/2014/main" xmlns=""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3889289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xmlns="" id="{962C3F25-041D-4E5B-839E-FBB5D7B91A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a:t>Title and vertical text layout (international) </a:t>
            </a:r>
          </a:p>
        </p:txBody>
      </p:sp>
      <p:sp>
        <p:nvSpPr>
          <p:cNvPr id="7" name="Content">
            <a:extLst>
              <a:ext uri="{FF2B5EF4-FFF2-40B4-BE49-F238E27FC236}">
                <a16:creationId xmlns:a16="http://schemas.microsoft.com/office/drawing/2014/main" xmlns=""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xmlns="" id="{7F823AF2-999D-4175-8C01-402CA4924585}"/>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160842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xmlns="" id="{962C3F25-041D-4E5B-839E-FBB5D7B91A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Vertical title and text layout (international) </a:t>
            </a:r>
          </a:p>
        </p:txBody>
      </p:sp>
      <p:sp>
        <p:nvSpPr>
          <p:cNvPr id="7" name="Content">
            <a:extLst>
              <a:ext uri="{FF2B5EF4-FFF2-40B4-BE49-F238E27FC236}">
                <a16:creationId xmlns:a16="http://schemas.microsoft.com/office/drawing/2014/main" xmlns=""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xmlns="" id="{A9006E65-0AC6-4AEC-9676-8B754EE037E9}"/>
              </a:ext>
              <a:ext uri="{C183D7F6-B498-43B3-948B-1728B52AA6E4}">
                <adec:decorative xmlns:adec="http://schemas.microsoft.com/office/drawing/2017/decorative" xmlns=""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22889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p>
        </p:txBody>
      </p:sp>
      <p:sp>
        <p:nvSpPr>
          <p:cNvPr id="5" name="Text Placeholder 3">
            <a:extLst>
              <a:ext uri="{FF2B5EF4-FFF2-40B4-BE49-F238E27FC236}">
                <a16:creationId xmlns:a16="http://schemas.microsoft.com/office/drawing/2014/main" xmlns=""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TITLE STYLE</a:t>
            </a:r>
          </a:p>
        </p:txBody>
      </p:sp>
      <p:pic>
        <p:nvPicPr>
          <p:cNvPr id="7" name="Picture 6">
            <a:extLst>
              <a:ext uri="{FF2B5EF4-FFF2-40B4-BE49-F238E27FC236}">
                <a16:creationId xmlns:a16="http://schemas.microsoft.com/office/drawing/2014/main" xmlns="" id="{63FC9937-4309-1345-9FFE-12A8DD2FC6B5}"/>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29407129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p>
        </p:txBody>
      </p:sp>
      <p:sp>
        <p:nvSpPr>
          <p:cNvPr id="10" name="Content Placeholder 2">
            <a:extLst>
              <a:ext uri="{FF2B5EF4-FFF2-40B4-BE49-F238E27FC236}">
                <a16:creationId xmlns:a16="http://schemas.microsoft.com/office/drawing/2014/main" xmlns=""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
        <p:nvSpPr>
          <p:cNvPr id="12" name="Content Placeholder 2">
            <a:extLst>
              <a:ext uri="{FF2B5EF4-FFF2-40B4-BE49-F238E27FC236}">
                <a16:creationId xmlns:a16="http://schemas.microsoft.com/office/drawing/2014/main" xmlns=""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xmlns=""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2019 Amazon Web Services, Inc. or its Affiliates. All rights reserved.</a:t>
            </a:r>
          </a:p>
        </p:txBody>
      </p:sp>
      <p:pic>
        <p:nvPicPr>
          <p:cNvPr id="16" name="Picture 15">
            <a:extLst>
              <a:ext uri="{FF2B5EF4-FFF2-40B4-BE49-F238E27FC236}">
                <a16:creationId xmlns:a16="http://schemas.microsoft.com/office/drawing/2014/main" xmlns="" id="{BF6D2BA4-6287-854B-A5A3-81A95726CF44}"/>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0675093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xmlns=""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p>
        </p:txBody>
      </p:sp>
      <p:sp>
        <p:nvSpPr>
          <p:cNvPr id="15" name="Text Placeholder 3">
            <a:extLst>
              <a:ext uri="{FF2B5EF4-FFF2-40B4-BE49-F238E27FC236}">
                <a16:creationId xmlns:a16="http://schemas.microsoft.com/office/drawing/2014/main" xmlns=""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TITLE STYLE</a:t>
            </a:r>
          </a:p>
        </p:txBody>
      </p:sp>
      <p:sp>
        <p:nvSpPr>
          <p:cNvPr id="6" name="Footer Placeholder 4">
            <a:extLst>
              <a:ext uri="{FF2B5EF4-FFF2-40B4-BE49-F238E27FC236}">
                <a16:creationId xmlns:a16="http://schemas.microsoft.com/office/drawing/2014/main" xmlns="" id="{6636900F-FBBE-9846-A194-AC5CF173B39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2019 Amazon Web Services, Inc. or its Affiliates. All rights reserved.</a:t>
            </a:r>
          </a:p>
        </p:txBody>
      </p:sp>
      <p:pic>
        <p:nvPicPr>
          <p:cNvPr id="8" name="Picture 7">
            <a:extLst>
              <a:ext uri="{FF2B5EF4-FFF2-40B4-BE49-F238E27FC236}">
                <a16:creationId xmlns:a16="http://schemas.microsoft.com/office/drawing/2014/main" xmlns="" id="{68A38432-CE99-3E4B-B087-73EB0F09CDB2}"/>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0443620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xmlns=""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xmlns="" id="{7D651C47-09F6-C947-968C-92FC59515123}"/>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a:t>© 2019 Amazon Web Services, Inc. or its Affiliates. All rights reserved.</a:t>
            </a:r>
          </a:p>
        </p:txBody>
      </p:sp>
      <p:sp>
        <p:nvSpPr>
          <p:cNvPr id="2" name="Title 1">
            <a:extLst>
              <a:ext uri="{FF2B5EF4-FFF2-40B4-BE49-F238E27FC236}">
                <a16:creationId xmlns:a16="http://schemas.microsoft.com/office/drawing/2014/main" xmlns=""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xmlns=""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a:p>
        </p:txBody>
      </p:sp>
      <p:sp>
        <p:nvSpPr>
          <p:cNvPr id="22" name="Content Placeholder 2">
            <a:extLst>
              <a:ext uri="{FF2B5EF4-FFF2-40B4-BE49-F238E27FC236}">
                <a16:creationId xmlns:a16="http://schemas.microsoft.com/office/drawing/2014/main" xmlns=""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xmlns="" id="{280E0825-B265-3846-8BB3-B9ECFCCA9B2D}"/>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2832423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xmlns="" id="{8D6A50E3-62DD-469F-A4B4-2DC279107EB8}"/>
              </a:ext>
              <a:ext uri="{C183D7F6-B498-43B3-948B-1728B52AA6E4}">
                <adec:decorative xmlns:adec="http://schemas.microsoft.com/office/drawing/2017/decorative" xmlns=""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xmlns="" id="{165087FF-D0AD-4AD7-B899-B2227A662904}"/>
                </a:ext>
                <a:ext uri="{C183D7F6-B498-43B3-948B-1728B52AA6E4}">
                  <adec:decorative xmlns:adec="http://schemas.microsoft.com/office/drawing/2017/decorative" xmlns=""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xmlns="" id="{81DABB71-298F-46E6-9028-558C99DF72DF}"/>
                </a:ext>
                <a:ext uri="{C183D7F6-B498-43B3-948B-1728B52AA6E4}">
                  <adec:decorative xmlns:adec="http://schemas.microsoft.com/office/drawing/2017/decorative" xmlns=""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xmlns="" id="{31FFCCD2-46F8-4A8C-9D8D-34F0218F69C7}"/>
                </a:ext>
                <a:ext uri="{C183D7F6-B498-43B3-948B-1728B52AA6E4}">
                  <adec:decorative xmlns:adec="http://schemas.microsoft.com/office/drawing/2017/decorative" xmlns=""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xmlns="" id="{7E222A23-E698-4993-93A7-9606CF977314}"/>
                </a:ext>
                <a:ext uri="{C183D7F6-B498-43B3-948B-1728B52AA6E4}">
                  <adec:decorative xmlns:adec="http://schemas.microsoft.com/office/drawing/2017/decorative" xmlns=""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xmlns="" id="{41BC3838-CAD1-4E45-A629-8FAE25F8F357}"/>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xmlns=""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xmlns=""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a16="http://schemas.microsoft.com/office/drawing/2014/main" xmlns=""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spTree>
    <p:custDataLst>
      <p:tags r:id="rId1"/>
    </p:custDataLst>
    <p:extLst>
      <p:ext uri="{BB962C8B-B14F-4D97-AF65-F5344CB8AC3E}">
        <p14:creationId xmlns:p14="http://schemas.microsoft.com/office/powerpoint/2010/main" val="389894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p>
        </p:txBody>
      </p:sp>
      <p:sp>
        <p:nvSpPr>
          <p:cNvPr id="10" name="Footer Placeholder 4">
            <a:extLst>
              <a:ext uri="{FF2B5EF4-FFF2-40B4-BE49-F238E27FC236}">
                <a16:creationId xmlns:a16="http://schemas.microsoft.com/office/drawing/2014/main" xmlns=""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2019 Amazon Web Services, Inc. or its Affiliates. All rights reserved.</a:t>
            </a:r>
          </a:p>
        </p:txBody>
      </p:sp>
      <p:pic>
        <p:nvPicPr>
          <p:cNvPr id="7" name="Picture 6">
            <a:extLst>
              <a:ext uri="{FF2B5EF4-FFF2-40B4-BE49-F238E27FC236}">
                <a16:creationId xmlns:a16="http://schemas.microsoft.com/office/drawing/2014/main" xmlns="" id="{1FCA25A4-C80D-FC44-8153-D8376A9E41FE}"/>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xmlns=""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9663513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xmlns="" id="{A9C4F210-2650-3942-9632-6074E8F12704}"/>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2019 Amazon Web Services, Inc. or its Affiliates. All rights reserved.</a:t>
            </a:r>
          </a:p>
        </p:txBody>
      </p:sp>
      <p:sp>
        <p:nvSpPr>
          <p:cNvPr id="10" name="Title 1">
            <a:extLst>
              <a:ext uri="{FF2B5EF4-FFF2-40B4-BE49-F238E27FC236}">
                <a16:creationId xmlns:a16="http://schemas.microsoft.com/office/drawing/2014/main" xmlns=""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p>
        </p:txBody>
      </p:sp>
      <p:sp>
        <p:nvSpPr>
          <p:cNvPr id="11" name="Slide Number Placeholder 5">
            <a:extLst>
              <a:ext uri="{FF2B5EF4-FFF2-40B4-BE49-F238E27FC236}">
                <a16:creationId xmlns:a16="http://schemas.microsoft.com/office/drawing/2014/main" xmlns=""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pic>
        <p:nvPicPr>
          <p:cNvPr id="7" name="Picture 6">
            <a:extLst>
              <a:ext uri="{FF2B5EF4-FFF2-40B4-BE49-F238E27FC236}">
                <a16:creationId xmlns:a16="http://schemas.microsoft.com/office/drawing/2014/main" xmlns=""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xmlns="" id="{83936176-BBC4-344F-8FD9-CD6D76107A13}"/>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1624368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xmlns="" id="{48DE57BE-35D1-43C9-81E8-26E8A5D23F69}"/>
              </a:ext>
              <a:ext uri="{C183D7F6-B498-43B3-948B-1728B52AA6E4}">
                <adec:decorative xmlns:adec="http://schemas.microsoft.com/office/drawing/2017/decorative" xmlns=""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xmlns="" id="{BE65BC3A-8848-4619-963C-BD57EAEC2AA7}"/>
                </a:ext>
                <a:ext uri="{C183D7F6-B498-43B3-948B-1728B52AA6E4}">
                  <adec:decorative xmlns:adec="http://schemas.microsoft.com/office/drawing/2017/decorative" xmlns=""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xmlns="" id="{4EDF473F-575B-4FFB-BAF4-E227AF8A9566}"/>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xmlns=""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xmlns=""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17" name="Picture">
            <a:extLst>
              <a:ext uri="{FF2B5EF4-FFF2-40B4-BE49-F238E27FC236}">
                <a16:creationId xmlns:a16="http://schemas.microsoft.com/office/drawing/2014/main" xmlns="" id="{F8F6CC5A-3CF0-480D-B25E-574EDC100323}"/>
              </a:ext>
              <a:ext uri="{C183D7F6-B498-43B3-948B-1728B52AA6E4}">
                <adec:decorative xmlns:adec="http://schemas.microsoft.com/office/drawing/2017/decorative" xmlns=""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xmlns=""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16136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xmlns="" id="{EF85A022-A363-4CD9-B810-5976000CBBC0}"/>
              </a:ext>
              <a:ext uri="{C183D7F6-B498-43B3-948B-1728B52AA6E4}">
                <adec:decorative xmlns:adec="http://schemas.microsoft.com/office/drawing/2017/decorative" xmlns=""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xmlns="" id="{2D6722E9-1C81-4073-B0F0-1BD01679C8B7}"/>
                </a:ext>
                <a:ext uri="{C183D7F6-B498-43B3-948B-1728B52AA6E4}">
                  <adec:decorative xmlns:adec="http://schemas.microsoft.com/office/drawing/2017/decorative" xmlns=""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WS Logo">
              <a:extLst>
                <a:ext uri="{FF2B5EF4-FFF2-40B4-BE49-F238E27FC236}">
                  <a16:creationId xmlns:a16="http://schemas.microsoft.com/office/drawing/2014/main" xmlns="" id="{E6ABDCA0-5043-47E4-83F1-F456F798534C}"/>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a16="http://schemas.microsoft.com/office/drawing/2014/main" xmlns=""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xmlns=""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7" name="Content">
            <a:extLst>
              <a:ext uri="{FF2B5EF4-FFF2-40B4-BE49-F238E27FC236}">
                <a16:creationId xmlns:a16="http://schemas.microsoft.com/office/drawing/2014/main" xmlns=""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165493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xmlns="" id="{F30563F4-C022-4AE5-AB0E-380E2398A619}"/>
              </a:ext>
              <a:ext uri="{C183D7F6-B498-43B3-948B-1728B52AA6E4}">
                <adec:decorative xmlns:adec="http://schemas.microsoft.com/office/drawing/2017/decorative" xmlns=""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xmlns="" id="{E69D2142-6967-490F-8396-213F1FEE99B7}"/>
                </a:ext>
                <a:ext uri="{C183D7F6-B498-43B3-948B-1728B52AA6E4}">
                  <adec:decorative xmlns:adec="http://schemas.microsoft.com/office/drawing/2017/decorative" xmlns=""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WS Logo">
              <a:extLst>
                <a:ext uri="{FF2B5EF4-FFF2-40B4-BE49-F238E27FC236}">
                  <a16:creationId xmlns:a16="http://schemas.microsoft.com/office/drawing/2014/main" xmlns="" id="{9BFD0B48-1965-4206-B782-7E2FE7076B82}"/>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a16="http://schemas.microsoft.com/office/drawing/2014/main" xmlns=""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xmlns=""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8" name="Description">
            <a:extLst>
              <a:ext uri="{FF2B5EF4-FFF2-40B4-BE49-F238E27FC236}">
                <a16:creationId xmlns:a16="http://schemas.microsoft.com/office/drawing/2014/main" xmlns=""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a:t>Enter description</a:t>
            </a:r>
          </a:p>
        </p:txBody>
      </p:sp>
      <p:sp>
        <p:nvSpPr>
          <p:cNvPr id="7" name="Content">
            <a:extLst>
              <a:ext uri="{FF2B5EF4-FFF2-40B4-BE49-F238E27FC236}">
                <a16:creationId xmlns:a16="http://schemas.microsoft.com/office/drawing/2014/main" xmlns=""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74450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xmlns="" id="{BA3DF3DE-0044-49A0-893D-4AE69524AE45}"/>
              </a:ext>
              <a:ext uri="{C183D7F6-B498-43B3-948B-1728B52AA6E4}">
                <adec:decorative xmlns:adec="http://schemas.microsoft.com/office/drawing/2017/decorative" xmlns=""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xmlns="" id="{80E539AA-5F27-4E27-A2EB-0002A460B024}"/>
                </a:ext>
                <a:ext uri="{C183D7F6-B498-43B3-948B-1728B52AA6E4}">
                  <adec:decorative xmlns:adec="http://schemas.microsoft.com/office/drawing/2017/decorative" xmlns=""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xmlns="" id="{0BD8C101-546C-4D96-9A74-D006A704F407}"/>
                </a:ext>
                <a:ext uri="{C183D7F6-B498-43B3-948B-1728B52AA6E4}">
                  <adec:decorative xmlns:adec="http://schemas.microsoft.com/office/drawing/2017/decorative" xmlns=""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xmlns="" id="{AEE440B8-B31E-487C-92A7-B1713A372E58}"/>
                </a:ext>
                <a:ext uri="{C183D7F6-B498-43B3-948B-1728B52AA6E4}">
                  <adec:decorative xmlns:adec="http://schemas.microsoft.com/office/drawing/2017/decorative" xmlns=""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xmlns="" id="{41BC3838-CAD1-4E45-A629-8FAE25F8F357}"/>
                </a:ext>
                <a:ext uri="{C183D7F6-B498-43B3-948B-1728B52AA6E4}">
                  <adec:decorative xmlns:adec="http://schemas.microsoft.com/office/drawing/2017/decorative" xmlns="" val="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xmlns=""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B23121D6-781A-4B6C-8D9B-3A8188A614AE}" type="slidenum">
              <a:rPr lang="en-US" smtClean="0"/>
              <a:t>‹#›</a:t>
            </a:fld>
            <a:endParaRPr lang="en-US"/>
          </a:p>
        </p:txBody>
      </p:sp>
      <p:sp>
        <p:nvSpPr>
          <p:cNvPr id="2" name="Title">
            <a:extLst>
              <a:ext uri="{FF2B5EF4-FFF2-40B4-BE49-F238E27FC236}">
                <a16:creationId xmlns:a16="http://schemas.microsoft.com/office/drawing/2014/main" xmlns=""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a:t>Thank you text</a:t>
            </a:r>
          </a:p>
        </p:txBody>
      </p:sp>
      <p:sp>
        <p:nvSpPr>
          <p:cNvPr id="5" name="Text Placeholder 4">
            <a:extLst>
              <a:ext uri="{FF2B5EF4-FFF2-40B4-BE49-F238E27FC236}">
                <a16:creationId xmlns:a16="http://schemas.microsoft.com/office/drawing/2014/main" xmlns="" id="{443878D9-CEC0-4A66-83CE-7ED3CE53FBDC}"/>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a:t>Edit Master text styles</a:t>
            </a:r>
          </a:p>
        </p:txBody>
      </p:sp>
    </p:spTree>
    <p:custDataLst>
      <p:tags r:id="rId1"/>
    </p:custDataLst>
    <p:extLst>
      <p:ext uri="{BB962C8B-B14F-4D97-AF65-F5344CB8AC3E}">
        <p14:creationId xmlns:p14="http://schemas.microsoft.com/office/powerpoint/2010/main" val="23303842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4">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xmlns=""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p>
        </p:txBody>
      </p:sp>
      <p:sp>
        <p:nvSpPr>
          <p:cNvPr id="3" name="Content">
            <a:extLst>
              <a:ext uri="{FF2B5EF4-FFF2-40B4-BE49-F238E27FC236}">
                <a16:creationId xmlns:a16="http://schemas.microsoft.com/office/drawing/2014/main" xmlns=""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pic>
        <p:nvPicPr>
          <p:cNvPr id="98" name="AWS Logo">
            <a:extLst>
              <a:ext uri="{FF2B5EF4-FFF2-40B4-BE49-F238E27FC236}">
                <a16:creationId xmlns:a16="http://schemas.microsoft.com/office/drawing/2014/main" xmlns="" id="{56ED120F-98B5-42C0-B16A-27FB0984653F}"/>
              </a:ext>
              <a:ext uri="{C183D7F6-B498-43B3-948B-1728B52AA6E4}">
                <adec:decorative xmlns:adec="http://schemas.microsoft.com/office/drawing/2017/decorative" xmlns="" val="1"/>
              </a:ext>
            </a:extLst>
          </p:cNvPr>
          <p:cNvPicPr>
            <a:picLocks noChangeAspect="1"/>
          </p:cNvPicPr>
          <p:nvPr/>
        </p:nvPicPr>
        <p:blipFill>
          <a:blip r:embed="rId55">
            <a:extLst>
              <a:ext uri="{96DAC541-7B7A-43D3-8B79-37D633B846F1}">
                <asvg:svgBlip xmlns:asvg="http://schemas.microsoft.com/office/drawing/2016/SVG/main" xmlns="" r:embed="rId57"/>
              </a:ext>
            </a:extLst>
          </a:blip>
          <a:stretch>
            <a:fillRect/>
          </a:stretch>
        </p:blipFill>
        <p:spPr>
          <a:xfrm>
            <a:off x="243599" y="6452308"/>
            <a:ext cx="366979" cy="219456"/>
          </a:xfrm>
          <a:prstGeom prst="rect">
            <a:avLst/>
          </a:prstGeom>
        </p:spPr>
      </p:pic>
    </p:spTree>
    <p:custDataLst>
      <p:tags r:id="rId53"/>
    </p:custDataLst>
    <p:extLst>
      <p:ext uri="{BB962C8B-B14F-4D97-AF65-F5344CB8AC3E}">
        <p14:creationId xmlns:p14="http://schemas.microsoft.com/office/powerpoint/2010/main" val="1924365284"/>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87" r:id="rId9"/>
    <p:sldLayoutId id="2147484008" r:id="rId10"/>
    <p:sldLayoutId id="2147484009" r:id="rId11"/>
    <p:sldLayoutId id="2147484010" r:id="rId12"/>
    <p:sldLayoutId id="2147484011" r:id="rId13"/>
    <p:sldLayoutId id="2147484012" r:id="rId14"/>
    <p:sldLayoutId id="2147484089"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6" r:id="rId29"/>
    <p:sldLayoutId id="2147484027" r:id="rId30"/>
    <p:sldLayoutId id="2147484028" r:id="rId31"/>
    <p:sldLayoutId id="2147484029" r:id="rId32"/>
    <p:sldLayoutId id="2147484030" r:id="rId33"/>
    <p:sldLayoutId id="2147484031" r:id="rId34"/>
    <p:sldLayoutId id="2147484032" r:id="rId35"/>
    <p:sldLayoutId id="2147484033" r:id="rId36"/>
    <p:sldLayoutId id="2147484034" r:id="rId37"/>
    <p:sldLayoutId id="2147484035" r:id="rId38"/>
    <p:sldLayoutId id="2147484036" r:id="rId39"/>
    <p:sldLayoutId id="2147484037" r:id="rId40"/>
    <p:sldLayoutId id="2147484038" r:id="rId41"/>
    <p:sldLayoutId id="2147484039" r:id="rId42"/>
    <p:sldLayoutId id="2147484040" r:id="rId43"/>
    <p:sldLayoutId id="2147484041" r:id="rId44"/>
    <p:sldLayoutId id="2147484042" r:id="rId45"/>
    <p:sldLayoutId id="2147484090" r:id="rId46"/>
    <p:sldLayoutId id="2147484091" r:id="rId47"/>
    <p:sldLayoutId id="2147484093" r:id="rId48"/>
    <p:sldLayoutId id="2147484094" r:id="rId49"/>
    <p:sldLayoutId id="2147484095" r:id="rId50"/>
    <p:sldLayoutId id="2147484096" r:id="rId51"/>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6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6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6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6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6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6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68.xml"/><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69.xml"/><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7.xml"/><Relationship Id="rId7" Type="http://schemas.openxmlformats.org/officeDocument/2006/relationships/image" Target="../media/image28.svg"/><Relationship Id="rId2" Type="http://schemas.openxmlformats.org/officeDocument/2006/relationships/slideLayout" Target="../slideLayouts/slideLayout12.xml"/><Relationship Id="rId1" Type="http://schemas.openxmlformats.org/officeDocument/2006/relationships/tags" Target="../tags/tag70.xml"/><Relationship Id="rId6" Type="http://schemas.openxmlformats.org/officeDocument/2006/relationships/image" Target="../media/image18.png"/><Relationship Id="rId5" Type="http://schemas.openxmlformats.org/officeDocument/2006/relationships/image" Target="../media/image22.svg"/><Relationship Id="rId4" Type="http://schemas.openxmlformats.org/officeDocument/2006/relationships/image" Target="../media/image15.png"/><Relationship Id="rId9" Type="http://schemas.openxmlformats.org/officeDocument/2006/relationships/image" Target="../media/image45.sv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8.xml"/><Relationship Id="rId7" Type="http://schemas.openxmlformats.org/officeDocument/2006/relationships/image" Target="../media/image28.svg"/><Relationship Id="rId2" Type="http://schemas.openxmlformats.org/officeDocument/2006/relationships/slideLayout" Target="../slideLayouts/slideLayout12.xml"/><Relationship Id="rId1" Type="http://schemas.openxmlformats.org/officeDocument/2006/relationships/tags" Target="../tags/tag71.xml"/><Relationship Id="rId6" Type="http://schemas.openxmlformats.org/officeDocument/2006/relationships/image" Target="../media/image18.png"/><Relationship Id="rId5" Type="http://schemas.openxmlformats.org/officeDocument/2006/relationships/image" Target="../media/image22.svg"/><Relationship Id="rId4" Type="http://schemas.openxmlformats.org/officeDocument/2006/relationships/image" Target="../media/image15.png"/><Relationship Id="rId9" Type="http://schemas.openxmlformats.org/officeDocument/2006/relationships/image" Target="../media/image45.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6.xml"/><Relationship Id="rId1" Type="http://schemas.openxmlformats.org/officeDocument/2006/relationships/tags" Target="../tags/tag72.xml"/><Relationship Id="rId5" Type="http://schemas.openxmlformats.org/officeDocument/2006/relationships/image" Target="../media/image31.png"/><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7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ags" Target="../tags/tag74.xml"/><Relationship Id="rId5" Type="http://schemas.openxmlformats.org/officeDocument/2006/relationships/image" Target="../media/image30.sv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5.xml"/><Relationship Id="rId1" Type="http://schemas.openxmlformats.org/officeDocument/2006/relationships/tags" Target="../tags/tag75.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tags" Target="../tags/tag7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7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tags" Target="../tags/tag78.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tags" Target="../tags/tag79.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tags" Target="../tags/tag8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tags" Target="../tags/tag8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5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tags" Target="../tags/tag8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2.xml"/><Relationship Id="rId1" Type="http://schemas.openxmlformats.org/officeDocument/2006/relationships/tags" Target="../tags/tag83.xml"/></Relationships>
</file>

<file path=ppt/slides/_rels/slide3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notesSlide" Target="../notesSlides/notesSlide31.xml"/><Relationship Id="rId7" Type="http://schemas.openxmlformats.org/officeDocument/2006/relationships/image" Target="../media/image36.png"/><Relationship Id="rId2" Type="http://schemas.openxmlformats.org/officeDocument/2006/relationships/slideLayout" Target="../slideLayouts/slideLayout12.xml"/><Relationship Id="rId1" Type="http://schemas.openxmlformats.org/officeDocument/2006/relationships/tags" Target="../tags/tag84.xml"/><Relationship Id="rId6" Type="http://schemas.openxmlformats.org/officeDocument/2006/relationships/image" Target="../media/image35.png"/><Relationship Id="rId5" Type="http://schemas.openxmlformats.org/officeDocument/2006/relationships/image" Target="../media/image52.svg"/><Relationship Id="rId4" Type="http://schemas.openxmlformats.org/officeDocument/2006/relationships/image" Target="../media/image34.png"/><Relationship Id="rId9" Type="http://schemas.openxmlformats.org/officeDocument/2006/relationships/hyperlink" Target="https://s3/"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32.xml"/><Relationship Id="rId7" Type="http://schemas.openxmlformats.org/officeDocument/2006/relationships/image" Target="../media/image52.svg"/><Relationship Id="rId2" Type="http://schemas.openxmlformats.org/officeDocument/2006/relationships/slideLayout" Target="../slideLayouts/slideLayout12.xml"/><Relationship Id="rId1" Type="http://schemas.openxmlformats.org/officeDocument/2006/relationships/tags" Target="../tags/tag85.xml"/><Relationship Id="rId6" Type="http://schemas.openxmlformats.org/officeDocument/2006/relationships/image" Target="../media/image38.png"/><Relationship Id="rId5" Type="http://schemas.openxmlformats.org/officeDocument/2006/relationships/image" Target="../media/image56.sv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33.xml"/><Relationship Id="rId7" Type="http://schemas.openxmlformats.org/officeDocument/2006/relationships/image" Target="../media/image52.svg"/><Relationship Id="rId2" Type="http://schemas.openxmlformats.org/officeDocument/2006/relationships/slideLayout" Target="../slideLayouts/slideLayout12.xml"/><Relationship Id="rId1" Type="http://schemas.openxmlformats.org/officeDocument/2006/relationships/tags" Target="../tags/tag86.xml"/><Relationship Id="rId6" Type="http://schemas.openxmlformats.org/officeDocument/2006/relationships/image" Target="../media/image38.png"/><Relationship Id="rId5" Type="http://schemas.openxmlformats.org/officeDocument/2006/relationships/image" Target="../media/image60.svg"/><Relationship Id="rId4" Type="http://schemas.openxmlformats.org/officeDocument/2006/relationships/image" Target="../media/image40.png"/><Relationship Id="rId9" Type="http://schemas.openxmlformats.org/officeDocument/2006/relationships/image" Target="../media/image56.svg"/></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34.xml"/><Relationship Id="rId7" Type="http://schemas.openxmlformats.org/officeDocument/2006/relationships/image" Target="../media/image64.svg"/><Relationship Id="rId2" Type="http://schemas.openxmlformats.org/officeDocument/2006/relationships/slideLayout" Target="../slideLayouts/slideLayout12.xml"/><Relationship Id="rId1" Type="http://schemas.openxmlformats.org/officeDocument/2006/relationships/tags" Target="../tags/tag87.xml"/><Relationship Id="rId6" Type="http://schemas.openxmlformats.org/officeDocument/2006/relationships/image" Target="../media/image42.png"/><Relationship Id="rId5" Type="http://schemas.openxmlformats.org/officeDocument/2006/relationships/image" Target="../media/image62.svg"/><Relationship Id="rId4" Type="http://schemas.openxmlformats.org/officeDocument/2006/relationships/image" Target="../media/image41.png"/><Relationship Id="rId9" Type="http://schemas.openxmlformats.org/officeDocument/2006/relationships/image" Target="../media/image66.sv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tags" Target="../tags/tag88.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2.xml"/><Relationship Id="rId1" Type="http://schemas.openxmlformats.org/officeDocument/2006/relationships/tags" Target="../tags/tag89.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37.xml"/><Relationship Id="rId7" Type="http://schemas.openxmlformats.org/officeDocument/2006/relationships/image" Target="../media/image70.svg"/><Relationship Id="rId2" Type="http://schemas.openxmlformats.org/officeDocument/2006/relationships/slideLayout" Target="../slideLayouts/slideLayout35.xml"/><Relationship Id="rId1" Type="http://schemas.openxmlformats.org/officeDocument/2006/relationships/tags" Target="../tags/tag90.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33.png"/><Relationship Id="rId9"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2.xml"/><Relationship Id="rId1" Type="http://schemas.openxmlformats.org/officeDocument/2006/relationships/tags" Target="../tags/tag9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5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2.xml"/><Relationship Id="rId1" Type="http://schemas.openxmlformats.org/officeDocument/2006/relationships/tags" Target="../tags/tag9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xml"/><Relationship Id="rId1" Type="http://schemas.openxmlformats.org/officeDocument/2006/relationships/tags" Target="../tags/tag9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94.xml"/><Relationship Id="rId4" Type="http://schemas.openxmlformats.org/officeDocument/2006/relationships/image" Target="../media/image27.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9.xml"/><Relationship Id="rId1" Type="http://schemas.openxmlformats.org/officeDocument/2006/relationships/tags" Target="../tags/tag95.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8.svg"/><Relationship Id="rId18" Type="http://schemas.openxmlformats.org/officeDocument/2006/relationships/image" Target="../media/image21.png"/><Relationship Id="rId3" Type="http://schemas.openxmlformats.org/officeDocument/2006/relationships/notesSlide" Target="../notesSlides/notesSlide5.xml"/><Relationship Id="rId21" Type="http://schemas.openxmlformats.org/officeDocument/2006/relationships/image" Target="../media/image36.svg"/><Relationship Id="rId7" Type="http://schemas.openxmlformats.org/officeDocument/2006/relationships/image" Target="../media/image22.svg"/><Relationship Id="rId12" Type="http://schemas.openxmlformats.org/officeDocument/2006/relationships/image" Target="../media/image18.png"/><Relationship Id="rId17" Type="http://schemas.openxmlformats.org/officeDocument/2006/relationships/image" Target="../media/image32.svg"/><Relationship Id="rId2" Type="http://schemas.openxmlformats.org/officeDocument/2006/relationships/slideLayout" Target="../slideLayouts/slideLayout12.xml"/><Relationship Id="rId16" Type="http://schemas.openxmlformats.org/officeDocument/2006/relationships/image" Target="../media/image20.png"/><Relationship Id="rId20" Type="http://schemas.openxmlformats.org/officeDocument/2006/relationships/image" Target="../media/image22.png"/><Relationship Id="rId1" Type="http://schemas.openxmlformats.org/officeDocument/2006/relationships/tags" Target="../tags/tag58.xml"/><Relationship Id="rId6" Type="http://schemas.openxmlformats.org/officeDocument/2006/relationships/image" Target="../media/image15.png"/><Relationship Id="rId11" Type="http://schemas.openxmlformats.org/officeDocument/2006/relationships/image" Target="../media/image26.svg"/><Relationship Id="rId5" Type="http://schemas.openxmlformats.org/officeDocument/2006/relationships/image" Target="../media/image20.svg"/><Relationship Id="rId15" Type="http://schemas.openxmlformats.org/officeDocument/2006/relationships/image" Target="../media/image30.svg"/><Relationship Id="rId10" Type="http://schemas.openxmlformats.org/officeDocument/2006/relationships/image" Target="../media/image17.png"/><Relationship Id="rId19" Type="http://schemas.openxmlformats.org/officeDocument/2006/relationships/image" Target="../media/image34.svg"/><Relationship Id="rId4" Type="http://schemas.openxmlformats.org/officeDocument/2006/relationships/image" Target="../media/image14.png"/><Relationship Id="rId9" Type="http://schemas.openxmlformats.org/officeDocument/2006/relationships/image" Target="../media/image24.svg"/><Relationship Id="rId1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5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60.xml"/><Relationship Id="rId5" Type="http://schemas.openxmlformats.org/officeDocument/2006/relationships/image" Target="../media/image28.sv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61.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5760" y="2295143"/>
            <a:ext cx="11567160" cy="2065841"/>
          </a:xfrm>
        </p:spPr>
        <p:txBody>
          <a:bodyPr>
            <a:noAutofit/>
          </a:bodyPr>
          <a:lstStyle/>
          <a:p>
            <a:pPr algn="ctr"/>
            <a:r>
              <a:rPr lang="en-US" sz="4000" dirty="0"/>
              <a:t>Intro to Cloud Computing</a:t>
            </a:r>
            <a:br>
              <a:rPr lang="en-US" sz="4000" dirty="0"/>
            </a:br>
            <a:r>
              <a:rPr lang="en-US" sz="4000" dirty="0"/>
              <a:t>CS4037 (BCS-6A)</a:t>
            </a:r>
            <a:br>
              <a:rPr lang="en-US" sz="4000" dirty="0"/>
            </a:br>
            <a:r>
              <a:rPr lang="en-US" sz="4000" dirty="0"/>
              <a:t>Lecture </a:t>
            </a:r>
            <a:r>
              <a:rPr lang="en-US" sz="4000" dirty="0" smtClean="0"/>
              <a:t>13</a:t>
            </a:r>
            <a:endParaRPr lang="en-US" sz="4000" dirty="0">
              <a:latin typeface="+mn-lt"/>
            </a:endParaRPr>
          </a:p>
        </p:txBody>
      </p:sp>
      <p:sp>
        <p:nvSpPr>
          <p:cNvPr id="2" name="Text Placeholder 1">
            <a:extLst>
              <a:ext uri="{FF2B5EF4-FFF2-40B4-BE49-F238E27FC236}">
                <a16:creationId xmlns="" xmlns:a16="http://schemas.microsoft.com/office/drawing/2014/main" id="{80FE7376-22E1-144B-A159-CC0714A9EC78}"/>
              </a:ext>
            </a:extLst>
          </p:cNvPr>
          <p:cNvSpPr>
            <a:spLocks noGrp="1"/>
          </p:cNvSpPr>
          <p:nvPr>
            <p:ph type="subTitle" idx="1"/>
          </p:nvPr>
        </p:nvSpPr>
        <p:spPr>
          <a:xfrm>
            <a:off x="365760" y="4473768"/>
            <a:ext cx="11567160" cy="1722080"/>
          </a:xfrm>
        </p:spPr>
        <p:txBody>
          <a:bodyPr/>
          <a:lstStyle/>
          <a:p>
            <a:pPr algn="ctr"/>
            <a:r>
              <a:rPr lang="en-US" dirty="0" smtClean="0"/>
              <a:t>Danyal </a:t>
            </a:r>
            <a:r>
              <a:rPr lang="en-US" dirty="0" err="1"/>
              <a:t>Farhat</a:t>
            </a:r>
            <a:endParaRPr lang="en-US" dirty="0"/>
          </a:p>
          <a:p>
            <a:pPr algn="ctr"/>
            <a:r>
              <a:rPr lang="en-US" dirty="0" smtClean="0"/>
              <a:t>FAST School </a:t>
            </a:r>
            <a:r>
              <a:rPr lang="en-US" dirty="0"/>
              <a:t>of </a:t>
            </a:r>
            <a:r>
              <a:rPr lang="en-US" dirty="0" smtClean="0"/>
              <a:t>Computing</a:t>
            </a:r>
          </a:p>
          <a:p>
            <a:pPr algn="ctr"/>
            <a:r>
              <a:rPr lang="en-US" dirty="0" smtClean="0"/>
              <a:t>NUCES Lahore</a:t>
            </a:r>
          </a:p>
          <a:p>
            <a:pPr algn="ctr"/>
            <a:endParaRPr lang="en-US" dirty="0"/>
          </a:p>
        </p:txBody>
      </p:sp>
    </p:spTree>
    <p:custDataLst>
      <p:tags r:id="rId1"/>
    </p:custDataLst>
    <p:extLst>
      <p:ext uri="{BB962C8B-B14F-4D97-AF65-F5344CB8AC3E}">
        <p14:creationId xmlns:p14="http://schemas.microsoft.com/office/powerpoint/2010/main" val="32068514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10</a:t>
            </a:fld>
            <a:endParaRPr lang="en-US"/>
          </a:p>
        </p:txBody>
      </p:sp>
      <p:sp>
        <p:nvSpPr>
          <p:cNvPr id="2" name="Title 1"/>
          <p:cNvSpPr>
            <a:spLocks noGrp="1"/>
          </p:cNvSpPr>
          <p:nvPr>
            <p:ph type="title"/>
          </p:nvPr>
        </p:nvSpPr>
        <p:spPr/>
        <p:txBody>
          <a:bodyPr/>
          <a:lstStyle/>
          <a:p>
            <a:r>
              <a:rPr lang="en-US"/>
              <a:t>Amazon EBS</a:t>
            </a:r>
          </a:p>
        </p:txBody>
      </p:sp>
      <p:sp>
        <p:nvSpPr>
          <p:cNvPr id="3" name="Content Placeholder 2"/>
          <p:cNvSpPr>
            <a:spLocks noGrp="1"/>
          </p:cNvSpPr>
          <p:nvPr>
            <p:ph sz="quarter" idx="21"/>
          </p:nvPr>
        </p:nvSpPr>
        <p:spPr/>
        <p:txBody>
          <a:bodyPr>
            <a:normAutofit lnSpcReduction="10000"/>
          </a:bodyPr>
          <a:lstStyle/>
          <a:p>
            <a:pPr marL="0" indent="0">
              <a:buNone/>
            </a:pPr>
            <a:r>
              <a:rPr lang="en-US" dirty="0">
                <a:solidFill>
                  <a:srgbClr val="232F3E"/>
                </a:solidFill>
              </a:rPr>
              <a:t>Amazon</a:t>
            </a:r>
            <a:r>
              <a:rPr lang="en-US" dirty="0"/>
              <a:t> EBS enables you to </a:t>
            </a:r>
            <a:r>
              <a:rPr lang="en-US" b="1" dirty="0">
                <a:solidFill>
                  <a:srgbClr val="504BAB"/>
                </a:solidFill>
              </a:rPr>
              <a:t>create</a:t>
            </a:r>
            <a:r>
              <a:rPr lang="en-US" b="1" dirty="0">
                <a:solidFill>
                  <a:schemeClr val="accent5"/>
                </a:solidFill>
              </a:rPr>
              <a:t> </a:t>
            </a:r>
            <a:r>
              <a:rPr lang="en-US" b="1" dirty="0">
                <a:solidFill>
                  <a:srgbClr val="504BAB"/>
                </a:solidFill>
              </a:rPr>
              <a:t>individual</a:t>
            </a:r>
            <a:r>
              <a:rPr lang="en-US" b="1" dirty="0">
                <a:solidFill>
                  <a:schemeClr val="accent5"/>
                </a:solidFill>
              </a:rPr>
              <a:t> </a:t>
            </a:r>
            <a:r>
              <a:rPr lang="en-US" b="1" dirty="0">
                <a:solidFill>
                  <a:srgbClr val="504BAB"/>
                </a:solidFill>
              </a:rPr>
              <a:t>storage</a:t>
            </a:r>
            <a:r>
              <a:rPr lang="en-US" b="1" dirty="0">
                <a:solidFill>
                  <a:schemeClr val="accent5"/>
                </a:solidFill>
              </a:rPr>
              <a:t> </a:t>
            </a:r>
            <a:r>
              <a:rPr lang="en-US" b="1" dirty="0">
                <a:solidFill>
                  <a:srgbClr val="504BAB"/>
                </a:solidFill>
              </a:rPr>
              <a:t>volumes</a:t>
            </a:r>
            <a:r>
              <a:rPr lang="en-US" b="1" dirty="0">
                <a:solidFill>
                  <a:schemeClr val="accent5"/>
                </a:solidFill>
              </a:rPr>
              <a:t> </a:t>
            </a:r>
            <a:r>
              <a:rPr lang="en-US" dirty="0"/>
              <a:t>and </a:t>
            </a:r>
            <a:r>
              <a:rPr lang="en-US" b="1" dirty="0">
                <a:solidFill>
                  <a:srgbClr val="504BAB"/>
                </a:solidFill>
              </a:rPr>
              <a:t>attach</a:t>
            </a:r>
            <a:r>
              <a:rPr lang="en-US" b="1" dirty="0">
                <a:solidFill>
                  <a:schemeClr val="accent5"/>
                </a:solidFill>
              </a:rPr>
              <a:t> </a:t>
            </a:r>
            <a:r>
              <a:rPr lang="en-US" b="1" dirty="0">
                <a:solidFill>
                  <a:srgbClr val="504BAB"/>
                </a:solidFill>
              </a:rPr>
              <a:t>them</a:t>
            </a:r>
            <a:r>
              <a:rPr lang="en-US" b="1" dirty="0">
                <a:solidFill>
                  <a:schemeClr val="accent5"/>
                </a:solidFill>
              </a:rPr>
              <a:t> </a:t>
            </a:r>
            <a:r>
              <a:rPr lang="en-US" dirty="0"/>
              <a:t>to an Amazon EC2 instance:</a:t>
            </a:r>
          </a:p>
          <a:p>
            <a:r>
              <a:rPr lang="en-US" dirty="0"/>
              <a:t>Amazon EBS offers </a:t>
            </a:r>
            <a:r>
              <a:rPr lang="en-US" dirty="0">
                <a:solidFill>
                  <a:srgbClr val="333399"/>
                </a:solidFill>
              </a:rPr>
              <a:t>block-level</a:t>
            </a:r>
            <a:r>
              <a:rPr lang="en-US" dirty="0"/>
              <a:t> storage.</a:t>
            </a:r>
          </a:p>
          <a:p>
            <a:r>
              <a:rPr lang="en-US" dirty="0"/>
              <a:t>Volumes are </a:t>
            </a:r>
            <a:r>
              <a:rPr lang="en-US" dirty="0">
                <a:solidFill>
                  <a:srgbClr val="333399"/>
                </a:solidFill>
              </a:rPr>
              <a:t>automatically replicated </a:t>
            </a:r>
            <a:r>
              <a:rPr lang="en-US" dirty="0"/>
              <a:t>within its Availability Zone.</a:t>
            </a:r>
          </a:p>
          <a:p>
            <a:r>
              <a:rPr lang="en-US" dirty="0"/>
              <a:t>It can be </a:t>
            </a:r>
            <a:r>
              <a:rPr lang="en-US" dirty="0">
                <a:solidFill>
                  <a:srgbClr val="333399"/>
                </a:solidFill>
              </a:rPr>
              <a:t>backed up automatically </a:t>
            </a:r>
            <a:r>
              <a:rPr lang="en-US" dirty="0"/>
              <a:t>to Amazon S3 through snapshots.</a:t>
            </a:r>
          </a:p>
          <a:p>
            <a:r>
              <a:rPr lang="en-US" dirty="0"/>
              <a:t>Uses include – </a:t>
            </a:r>
          </a:p>
          <a:p>
            <a:pPr lvl="1"/>
            <a:r>
              <a:rPr lang="en-US" dirty="0"/>
              <a:t>Boot volumes and storage for Amazon Elastic Compute Cloud (Amazon EC2) instances</a:t>
            </a:r>
          </a:p>
          <a:p>
            <a:pPr lvl="1"/>
            <a:r>
              <a:rPr lang="en-US" dirty="0"/>
              <a:t>Data storage with a file system</a:t>
            </a:r>
          </a:p>
          <a:p>
            <a:pPr lvl="1"/>
            <a:r>
              <a:rPr lang="en-US" dirty="0"/>
              <a:t>Database hosts</a:t>
            </a:r>
          </a:p>
          <a:p>
            <a:pPr lvl="1"/>
            <a:r>
              <a:rPr lang="en-US" dirty="0"/>
              <a:t>Enterprise applications</a:t>
            </a:r>
          </a:p>
        </p:txBody>
      </p:sp>
    </p:spTree>
    <p:custDataLst>
      <p:tags r:id="rId1"/>
    </p:custDataLst>
    <p:extLst>
      <p:ext uri="{BB962C8B-B14F-4D97-AF65-F5344CB8AC3E}">
        <p14:creationId xmlns:p14="http://schemas.microsoft.com/office/powerpoint/2010/main" val="3854759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11</a:t>
            </a:fld>
            <a:endParaRPr lang="en-US"/>
          </a:p>
        </p:txBody>
      </p:sp>
      <p:sp>
        <p:nvSpPr>
          <p:cNvPr id="2" name="Title 1"/>
          <p:cNvSpPr>
            <a:spLocks noGrp="1"/>
          </p:cNvSpPr>
          <p:nvPr>
            <p:ph type="title"/>
          </p:nvPr>
        </p:nvSpPr>
        <p:spPr/>
        <p:txBody>
          <a:bodyPr/>
          <a:lstStyle/>
          <a:p>
            <a:r>
              <a:rPr lang="en-US"/>
              <a:t>Amazon EBS volume types</a:t>
            </a:r>
          </a:p>
        </p:txBody>
      </p:sp>
      <p:graphicFrame>
        <p:nvGraphicFramePr>
          <p:cNvPr id="6" name="Content Placeholder 5" descr="Table">
            <a:extLst>
              <a:ext uri="{FF2B5EF4-FFF2-40B4-BE49-F238E27FC236}">
                <a16:creationId xmlns:a16="http://schemas.microsoft.com/office/drawing/2014/main" xmlns="" id="{5747B7E5-BEF9-1283-504C-A777C43A888E}"/>
              </a:ext>
            </a:extLst>
          </p:cNvPr>
          <p:cNvGraphicFramePr>
            <a:graphicFrameLocks/>
          </p:cNvGraphicFramePr>
          <p:nvPr>
            <p:extLst>
              <p:ext uri="{D42A27DB-BD31-4B8C-83A1-F6EECF244321}">
                <p14:modId xmlns:p14="http://schemas.microsoft.com/office/powerpoint/2010/main" val="1253921446"/>
              </p:ext>
            </p:extLst>
          </p:nvPr>
        </p:nvGraphicFramePr>
        <p:xfrm>
          <a:off x="365125" y="1361368"/>
          <a:ext cx="11588750" cy="2590800"/>
        </p:xfrm>
        <a:graphic>
          <a:graphicData uri="http://schemas.openxmlformats.org/drawingml/2006/table">
            <a:tbl>
              <a:tblPr firstRow="1" bandRow="1">
                <a:tableStyleId>{85BE263C-DBD7-4A20-BB59-AAB30ACAA65A}</a:tableStyleId>
              </a:tblPr>
              <a:tblGrid>
                <a:gridCol w="2978576">
                  <a:extLst>
                    <a:ext uri="{9D8B030D-6E8A-4147-A177-3AD203B41FA5}">
                      <a16:colId xmlns:a16="http://schemas.microsoft.com/office/drawing/2014/main" xmlns="" val="4208479291"/>
                    </a:ext>
                  </a:extLst>
                </a:gridCol>
                <a:gridCol w="2139223">
                  <a:extLst>
                    <a:ext uri="{9D8B030D-6E8A-4147-A177-3AD203B41FA5}">
                      <a16:colId xmlns:a16="http://schemas.microsoft.com/office/drawing/2014/main" xmlns="" val="3877621433"/>
                    </a:ext>
                  </a:extLst>
                </a:gridCol>
                <a:gridCol w="2139223">
                  <a:extLst>
                    <a:ext uri="{9D8B030D-6E8A-4147-A177-3AD203B41FA5}">
                      <a16:colId xmlns:a16="http://schemas.microsoft.com/office/drawing/2014/main" xmlns="" val="3049776241"/>
                    </a:ext>
                  </a:extLst>
                </a:gridCol>
                <a:gridCol w="2165864">
                  <a:extLst>
                    <a:ext uri="{9D8B030D-6E8A-4147-A177-3AD203B41FA5}">
                      <a16:colId xmlns:a16="http://schemas.microsoft.com/office/drawing/2014/main" xmlns="" val="1352277599"/>
                    </a:ext>
                  </a:extLst>
                </a:gridCol>
                <a:gridCol w="2165864">
                  <a:extLst>
                    <a:ext uri="{9D8B030D-6E8A-4147-A177-3AD203B41FA5}">
                      <a16:colId xmlns:a16="http://schemas.microsoft.com/office/drawing/2014/main" xmlns="" val="992764092"/>
                    </a:ext>
                  </a:extLst>
                </a:gridCol>
              </a:tblGrid>
              <a:tr h="370840">
                <a:tc>
                  <a:txBody>
                    <a:bodyPr/>
                    <a:lstStyle/>
                    <a:p>
                      <a:endParaRPr lang="en-US" b="0" i="0">
                        <a:latin typeface="Amazon Ember" panose="020B0603020204020204" pitchFamily="34" charset="0"/>
                        <a:ea typeface="Amazon Ember" panose="020B0603020204020204" pitchFamily="34" charset="0"/>
                        <a:cs typeface="Amazon Ember" panose="020B0603020204020204" pitchFamily="34" charset="0"/>
                      </a:endParaRPr>
                    </a:p>
                  </a:txBody>
                  <a:tcPr>
                    <a:lnL>
                      <a:noFill/>
                    </a:lnL>
                    <a:lnR w="12700" cap="flat" cmpd="sng" algn="ctr">
                      <a:solidFill>
                        <a:schemeClr val="tx1"/>
                      </a:solidFill>
                      <a:prstDash val="solid"/>
                      <a:round/>
                      <a:headEnd type="none" w="med" len="med"/>
                      <a:tailEnd type="none" w="med" len="med"/>
                    </a:lnR>
                    <a:lnT w="25400" cmpd="sng">
                      <a:noFill/>
                    </a:lnT>
                    <a:lnB w="25400" cmpd="sng">
                      <a:noFill/>
                    </a:lnB>
                    <a:lnTlToBr w="12700" cmpd="sng">
                      <a:noFill/>
                      <a:prstDash val="solid"/>
                    </a:lnTlToBr>
                    <a:lnBlToTr w="12700" cmpd="sng">
                      <a:noFill/>
                      <a:prstDash val="solid"/>
                    </a:lnBlToTr>
                    <a:noFill/>
                  </a:tcPr>
                </a:tc>
                <a:tc gridSpan="2">
                  <a:txBody>
                    <a:bodyPr/>
                    <a:lstStyle/>
                    <a:p>
                      <a:pPr algn="ctr"/>
                      <a:r>
                        <a:rPr lang="en-US" sz="200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Solid State Drives (SSD)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6C2B4"/>
                    </a:solidFill>
                  </a:tcPr>
                </a:tc>
                <a:tc hMerge="1">
                  <a:txBody>
                    <a:bodyPr/>
                    <a:lstStyle/>
                    <a:p>
                      <a:endParaRPr lang="en-GB"/>
                    </a:p>
                  </a:txBody>
                  <a:tcPr/>
                </a:tc>
                <a:tc gridSpan="2">
                  <a:txBody>
                    <a:bodyPr/>
                    <a:lstStyle/>
                    <a:p>
                      <a:pPr algn="ctr"/>
                      <a:r>
                        <a:rPr lang="en-US" sz="200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Hard Disk Drives (HDD)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tc>
                <a:extLst>
                  <a:ext uri="{0D108BD9-81ED-4DB2-BD59-A6C34878D82A}">
                    <a16:rowId xmlns:a16="http://schemas.microsoft.com/office/drawing/2014/main" xmlns="" val="3925313094"/>
                  </a:ext>
                </a:extLst>
              </a:tr>
              <a:tr h="355145">
                <a:tc>
                  <a:txBody>
                    <a:bodyPr/>
                    <a:lstStyle/>
                    <a:p>
                      <a:endParaRPr lang="en-US" sz="2000" b="0" i="0">
                        <a:latin typeface="Amazon Ember" panose="020B0603020204020204" pitchFamily="34" charset="0"/>
                        <a:ea typeface="Amazon Ember" panose="020B0603020204020204" pitchFamily="34" charset="0"/>
                        <a:cs typeface="Amazon Ember" panose="020B0603020204020204" pitchFamily="34" charset="0"/>
                      </a:endParaRPr>
                    </a:p>
                  </a:txBody>
                  <a:tcPr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noFill/>
                  </a:tcPr>
                </a:tc>
                <a:tc>
                  <a:txBody>
                    <a:bodyPr/>
                    <a:lstStyle/>
                    <a:p>
                      <a:pPr algn="ctr"/>
                      <a:r>
                        <a:rPr lang="en-US" sz="2000" b="0" i="0">
                          <a:latin typeface="Amazon Ember" panose="020B0603020204020204" pitchFamily="34" charset="0"/>
                          <a:ea typeface="Amazon Ember" panose="020B0603020204020204" pitchFamily="34" charset="0"/>
                          <a:cs typeface="Amazon Ember" panose="020B0603020204020204" pitchFamily="34" charset="0"/>
                        </a:rPr>
                        <a:t>General Purpose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6C2B4"/>
                    </a:solidFill>
                  </a:tcPr>
                </a:tc>
                <a:tc>
                  <a:txBody>
                    <a:bodyPr/>
                    <a:lstStyle/>
                    <a:p>
                      <a:pPr algn="ctr"/>
                      <a:r>
                        <a:rPr lang="en-US" sz="2000" b="0" i="0">
                          <a:latin typeface="Amazon Ember" panose="020B0603020204020204" pitchFamily="34" charset="0"/>
                          <a:ea typeface="Amazon Ember" panose="020B0603020204020204" pitchFamily="34" charset="0"/>
                          <a:cs typeface="Amazon Ember" panose="020B0603020204020204" pitchFamily="34" charset="0"/>
                        </a:rPr>
                        <a:t>Provisioned IOPS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6C2B4"/>
                    </a:solidFill>
                  </a:tcPr>
                </a:tc>
                <a:tc>
                  <a:txBody>
                    <a:bodyPr/>
                    <a:lstStyle/>
                    <a:p>
                      <a:pPr algn="ctr"/>
                      <a:r>
                        <a:rPr lang="en-US" sz="2000" b="0" i="0">
                          <a:latin typeface="Amazon Ember" panose="020B0603020204020204" pitchFamily="34" charset="0"/>
                          <a:ea typeface="Amazon Ember" panose="020B0603020204020204" pitchFamily="34" charset="0"/>
                          <a:cs typeface="Amazon Ember" panose="020B0603020204020204" pitchFamily="34" charset="0"/>
                        </a:rPr>
                        <a:t>Throughput-Optimized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6C2B4"/>
                    </a:solidFill>
                  </a:tcPr>
                </a:tc>
                <a:tc>
                  <a:txBody>
                    <a:bodyPr/>
                    <a:lstStyle/>
                    <a:p>
                      <a:pPr algn="ctr"/>
                      <a:r>
                        <a:rPr lang="en-US" sz="2000" b="0" i="0">
                          <a:latin typeface="Amazon Ember" panose="020B0603020204020204" pitchFamily="34" charset="0"/>
                          <a:ea typeface="Amazon Ember" panose="020B0603020204020204" pitchFamily="34" charset="0"/>
                          <a:cs typeface="Amazon Ember" panose="020B0603020204020204" pitchFamily="34" charset="0"/>
                        </a:rPr>
                        <a:t>Cold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6C2B4"/>
                    </a:solidFill>
                  </a:tcPr>
                </a:tc>
                <a:extLst>
                  <a:ext uri="{0D108BD9-81ED-4DB2-BD59-A6C34878D82A}">
                    <a16:rowId xmlns:a16="http://schemas.microsoft.com/office/drawing/2014/main" xmlns="" val="3760860725"/>
                  </a:ext>
                </a:extLst>
              </a:tr>
              <a:tr h="370840">
                <a:tc>
                  <a:txBody>
                    <a:bodyPr/>
                    <a:lstStyle/>
                    <a:p>
                      <a:r>
                        <a:rPr lang="en-US" sz="2000" b="0" i="0">
                          <a:latin typeface="Amazon Ember" panose="020B0603020204020204" pitchFamily="34" charset="0"/>
                          <a:ea typeface="Amazon Ember" panose="020B0603020204020204" pitchFamily="34" charset="0"/>
                          <a:cs typeface="Amazon Ember" panose="020B0603020204020204" pitchFamily="34" charset="0"/>
                        </a:rPr>
                        <a:t>Maximum Volume Size</a:t>
                      </a:r>
                    </a:p>
                  </a:txBody>
                  <a:tcPr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a:r>
                        <a:rPr lang="en-US" sz="2000" b="0" i="0">
                          <a:latin typeface="Amazon Ember" panose="020B0603020204020204" pitchFamily="34" charset="0"/>
                          <a:ea typeface="Amazon Ember" panose="020B0603020204020204" pitchFamily="34" charset="0"/>
                          <a:cs typeface="Amazon Ember" panose="020B0603020204020204" pitchFamily="34" charset="0"/>
                        </a:rPr>
                        <a:t>16 TiB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0" i="0">
                          <a:latin typeface="Amazon Ember" panose="020B0603020204020204" pitchFamily="34" charset="0"/>
                          <a:ea typeface="Amazon Ember" panose="020B0603020204020204" pitchFamily="34" charset="0"/>
                          <a:cs typeface="Amazon Ember" panose="020B0603020204020204" pitchFamily="34" charset="0"/>
                        </a:rPr>
                        <a:t>16 TiB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0" i="0">
                          <a:latin typeface="Amazon Ember" panose="020B0603020204020204" pitchFamily="34" charset="0"/>
                          <a:ea typeface="Amazon Ember" panose="020B0603020204020204" pitchFamily="34" charset="0"/>
                          <a:cs typeface="Amazon Ember" panose="020B0603020204020204" pitchFamily="34" charset="0"/>
                        </a:rPr>
                        <a:t>16 TiB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0" i="0">
                          <a:latin typeface="Amazon Ember" panose="020B0603020204020204" pitchFamily="34" charset="0"/>
                          <a:ea typeface="Amazon Ember" panose="020B0603020204020204" pitchFamily="34" charset="0"/>
                          <a:cs typeface="Amazon Ember" panose="020B0603020204020204" pitchFamily="34" charset="0"/>
                        </a:rPr>
                        <a:t>16 TiB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39607568"/>
                  </a:ext>
                </a:extLst>
              </a:tr>
              <a:tr h="370840">
                <a:tc>
                  <a:txBody>
                    <a:bodyPr/>
                    <a:lstStyle/>
                    <a:p>
                      <a:r>
                        <a:rPr lang="en-US" sz="2000" b="0" i="0">
                          <a:latin typeface="Amazon Ember" panose="020B0603020204020204" pitchFamily="34" charset="0"/>
                          <a:ea typeface="Amazon Ember" panose="020B0603020204020204" pitchFamily="34" charset="0"/>
                          <a:cs typeface="Amazon Ember" panose="020B0603020204020204" pitchFamily="34" charset="0"/>
                        </a:rPr>
                        <a:t>Maximum IOPS/Volume</a:t>
                      </a:r>
                    </a:p>
                  </a:txBody>
                  <a:tcPr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a:r>
                        <a:rPr lang="en-US" sz="2000" b="0" i="0">
                          <a:latin typeface="Amazon Ember" panose="020B0603020204020204" pitchFamily="34" charset="0"/>
                          <a:ea typeface="Amazon Ember" panose="020B0603020204020204" pitchFamily="34" charset="0"/>
                          <a:cs typeface="Amazon Ember" panose="020B0603020204020204" pitchFamily="34" charset="0"/>
                        </a:rPr>
                        <a:t>16,000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0" i="0">
                          <a:latin typeface="Amazon Ember" panose="020B0603020204020204" pitchFamily="34" charset="0"/>
                          <a:ea typeface="Amazon Ember" panose="020B0603020204020204" pitchFamily="34" charset="0"/>
                          <a:cs typeface="Amazon Ember" panose="020B0603020204020204" pitchFamily="34" charset="0"/>
                        </a:rPr>
                        <a:t>64,000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0" i="0">
                          <a:latin typeface="Amazon Ember" panose="020B0603020204020204" pitchFamily="34" charset="0"/>
                          <a:ea typeface="Amazon Ember" panose="020B0603020204020204" pitchFamily="34" charset="0"/>
                          <a:cs typeface="Amazon Ember" panose="020B0603020204020204" pitchFamily="34" charset="0"/>
                        </a:rPr>
                        <a:t>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0" i="0">
                          <a:latin typeface="Amazon Ember" panose="020B0603020204020204" pitchFamily="34" charset="0"/>
                          <a:ea typeface="Amazon Ember" panose="020B0603020204020204" pitchFamily="34" charset="0"/>
                          <a:cs typeface="Amazon Ember" panose="020B0603020204020204" pitchFamily="34" charset="0"/>
                        </a:rPr>
                        <a:t>250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536810272"/>
                  </a:ext>
                </a:extLst>
              </a:tr>
              <a:tr h="370840">
                <a:tc>
                  <a:txBody>
                    <a:bodyPr/>
                    <a:lstStyle/>
                    <a:p>
                      <a:r>
                        <a:rPr lang="en-US" sz="2000" b="0" i="0">
                          <a:latin typeface="Amazon Ember" panose="020B0603020204020204" pitchFamily="34" charset="0"/>
                          <a:ea typeface="Amazon Ember" panose="020B0603020204020204" pitchFamily="34" charset="0"/>
                          <a:cs typeface="Amazon Ember" panose="020B0603020204020204" pitchFamily="34" charset="0"/>
                        </a:rPr>
                        <a:t>Maximum Throughput/Volume</a:t>
                      </a:r>
                    </a:p>
                  </a:txBody>
                  <a:tcPr anchor="ctr">
                    <a:lnL>
                      <a:noFill/>
                    </a:lnL>
                    <a:lnR w="12700" cap="flat" cmpd="sng" algn="ctr">
                      <a:solidFill>
                        <a:schemeClr val="tx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a:latin typeface="Amazon Ember" panose="020B0603020204020204" pitchFamily="34" charset="0"/>
                          <a:ea typeface="Amazon Ember" panose="020B0603020204020204" pitchFamily="34" charset="0"/>
                          <a:cs typeface="Amazon Ember" panose="020B0603020204020204" pitchFamily="34" charset="0"/>
                        </a:rPr>
                        <a:t>250 MiB/s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a:latin typeface="Amazon Ember" panose="020B0603020204020204" pitchFamily="34" charset="0"/>
                          <a:ea typeface="Amazon Ember" panose="020B0603020204020204" pitchFamily="34" charset="0"/>
                          <a:cs typeface="Amazon Ember" panose="020B0603020204020204" pitchFamily="34" charset="0"/>
                        </a:rPr>
                        <a:t>1,000 MiB/s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a:latin typeface="Amazon Ember" panose="020B0603020204020204" pitchFamily="34" charset="0"/>
                          <a:ea typeface="Amazon Ember" panose="020B0603020204020204" pitchFamily="34" charset="0"/>
                          <a:cs typeface="Amazon Ember" panose="020B0603020204020204" pitchFamily="34" charset="0"/>
                        </a:rPr>
                        <a:t>500 MiB/s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dirty="0">
                          <a:latin typeface="Amazon Ember" panose="020B0603020204020204" pitchFamily="34" charset="0"/>
                          <a:ea typeface="Amazon Ember" panose="020B0603020204020204" pitchFamily="34" charset="0"/>
                          <a:cs typeface="Amazon Ember" panose="020B0603020204020204" pitchFamily="34" charset="0"/>
                        </a:rPr>
                        <a:t>250 MiB/s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84863636"/>
                  </a:ext>
                </a:extLst>
              </a:tr>
            </a:tbl>
          </a:graphicData>
        </a:graphic>
      </p:graphicFrame>
    </p:spTree>
    <p:custDataLst>
      <p:tags r:id="rId1"/>
    </p:custDataLst>
    <p:extLst>
      <p:ext uri="{BB962C8B-B14F-4D97-AF65-F5344CB8AC3E}">
        <p14:creationId xmlns:p14="http://schemas.microsoft.com/office/powerpoint/2010/main" val="2143473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12</a:t>
            </a:fld>
            <a:endParaRPr lang="en-US"/>
          </a:p>
        </p:txBody>
      </p:sp>
      <p:sp>
        <p:nvSpPr>
          <p:cNvPr id="2" name="Title 1"/>
          <p:cNvSpPr>
            <a:spLocks noGrp="1"/>
          </p:cNvSpPr>
          <p:nvPr>
            <p:ph type="title"/>
          </p:nvPr>
        </p:nvSpPr>
        <p:spPr/>
        <p:txBody>
          <a:bodyPr/>
          <a:lstStyle/>
          <a:p>
            <a:r>
              <a:rPr lang="en-US"/>
              <a:t>Amazon EBS volume type use cases</a:t>
            </a:r>
          </a:p>
        </p:txBody>
      </p:sp>
      <p:graphicFrame>
        <p:nvGraphicFramePr>
          <p:cNvPr id="6" name="Content Placeholder 5" descr="Table">
            <a:extLst>
              <a:ext uri="{FF2B5EF4-FFF2-40B4-BE49-F238E27FC236}">
                <a16:creationId xmlns:a16="http://schemas.microsoft.com/office/drawing/2014/main" xmlns="" id="{ADE060A5-98F3-AF4B-E762-AAD1D200D307}"/>
              </a:ext>
            </a:extLst>
          </p:cNvPr>
          <p:cNvGraphicFramePr>
            <a:graphicFrameLocks/>
          </p:cNvGraphicFramePr>
          <p:nvPr>
            <p:extLst>
              <p:ext uri="{D42A27DB-BD31-4B8C-83A1-F6EECF244321}">
                <p14:modId xmlns:p14="http://schemas.microsoft.com/office/powerpoint/2010/main" val="532312263"/>
              </p:ext>
            </p:extLst>
          </p:nvPr>
        </p:nvGraphicFramePr>
        <p:xfrm>
          <a:off x="365125" y="1143000"/>
          <a:ext cx="11385600" cy="5100320"/>
        </p:xfrm>
        <a:graphic>
          <a:graphicData uri="http://schemas.openxmlformats.org/drawingml/2006/table">
            <a:tbl>
              <a:tblPr firstRow="1" bandRow="1">
                <a:tableStyleId>{85BE263C-DBD7-4A20-BB59-AAB30ACAA65A}</a:tableStyleId>
              </a:tblPr>
              <a:tblGrid>
                <a:gridCol w="2846400">
                  <a:extLst>
                    <a:ext uri="{9D8B030D-6E8A-4147-A177-3AD203B41FA5}">
                      <a16:colId xmlns:a16="http://schemas.microsoft.com/office/drawing/2014/main" xmlns="" val="3877621433"/>
                    </a:ext>
                  </a:extLst>
                </a:gridCol>
                <a:gridCol w="2846400">
                  <a:extLst>
                    <a:ext uri="{9D8B030D-6E8A-4147-A177-3AD203B41FA5}">
                      <a16:colId xmlns:a16="http://schemas.microsoft.com/office/drawing/2014/main" xmlns="" val="1353630919"/>
                    </a:ext>
                  </a:extLst>
                </a:gridCol>
                <a:gridCol w="2846400">
                  <a:extLst>
                    <a:ext uri="{9D8B030D-6E8A-4147-A177-3AD203B41FA5}">
                      <a16:colId xmlns:a16="http://schemas.microsoft.com/office/drawing/2014/main" xmlns="" val="1352277599"/>
                    </a:ext>
                  </a:extLst>
                </a:gridCol>
                <a:gridCol w="2846400">
                  <a:extLst>
                    <a:ext uri="{9D8B030D-6E8A-4147-A177-3AD203B41FA5}">
                      <a16:colId xmlns:a16="http://schemas.microsoft.com/office/drawing/2014/main" xmlns="" val="494678068"/>
                    </a:ext>
                  </a:extLst>
                </a:gridCol>
              </a:tblGrid>
              <a:tr h="370840">
                <a:tc gridSpan="2">
                  <a:txBody>
                    <a:bodyPr/>
                    <a:lstStyle/>
                    <a:p>
                      <a:pPr algn="ctr"/>
                      <a:r>
                        <a:rPr lang="en-US" sz="16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Solid State Drives (SSD)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6C2B4"/>
                    </a:solidFill>
                  </a:tcPr>
                </a:tc>
                <a:tc hMerge="1">
                  <a:txBody>
                    <a:bodyPr/>
                    <a:lstStyle/>
                    <a:p>
                      <a:endParaRPr lang="en-GB"/>
                    </a:p>
                  </a:txBody>
                  <a:tcPr/>
                </a:tc>
                <a:tc gridSpan="2">
                  <a:txBody>
                    <a:bodyPr/>
                    <a:lstStyle/>
                    <a:p>
                      <a:pPr algn="ctr"/>
                      <a:r>
                        <a:rPr lang="en-US" sz="160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Hard Disk Drives (HDD)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6C2B4"/>
                    </a:solidFill>
                  </a:tcPr>
                </a:tc>
                <a:tc hMerge="1">
                  <a:txBody>
                    <a:bodyPr/>
                    <a:lstStyle/>
                    <a:p>
                      <a:endParaRPr lang="en-GB"/>
                    </a:p>
                  </a:txBody>
                  <a:tcPr/>
                </a:tc>
                <a:extLst>
                  <a:ext uri="{0D108BD9-81ED-4DB2-BD59-A6C34878D82A}">
                    <a16:rowId xmlns:a16="http://schemas.microsoft.com/office/drawing/2014/main" xmlns="" val="3925313094"/>
                  </a:ext>
                </a:extLst>
              </a:tr>
              <a:tr h="370840">
                <a:tc>
                  <a:txBody>
                    <a:bodyPr/>
                    <a:lstStyle/>
                    <a:p>
                      <a:pPr algn="ctr"/>
                      <a:r>
                        <a:rPr lang="en-US" sz="1600" b="0" i="0">
                          <a:latin typeface="Amazon Ember" panose="020B0603020204020204" pitchFamily="34" charset="0"/>
                          <a:ea typeface="Amazon Ember" panose="020B0603020204020204" pitchFamily="34" charset="0"/>
                          <a:cs typeface="Amazon Ember" panose="020B0603020204020204" pitchFamily="34" charset="0"/>
                        </a:rPr>
                        <a:t>General Purpose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6C2B4"/>
                    </a:solidFill>
                  </a:tcPr>
                </a:tc>
                <a:tc>
                  <a:txBody>
                    <a:bodyPr/>
                    <a:lstStyle/>
                    <a:p>
                      <a:pPr algn="ctr"/>
                      <a:r>
                        <a:rPr lang="en-US" sz="1600" b="0" i="0">
                          <a:latin typeface="Amazon Ember" panose="020B0603020204020204" pitchFamily="34" charset="0"/>
                          <a:ea typeface="Amazon Ember" panose="020B0603020204020204" pitchFamily="34" charset="0"/>
                          <a:cs typeface="Amazon Ember" panose="020B0603020204020204" pitchFamily="34" charset="0"/>
                        </a:rPr>
                        <a:t>Provisioned IOPS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6C2B4"/>
                    </a:solidFill>
                  </a:tcPr>
                </a:tc>
                <a:tc>
                  <a:txBody>
                    <a:bodyPr/>
                    <a:lstStyle/>
                    <a:p>
                      <a:pPr algn="ctr"/>
                      <a:r>
                        <a:rPr lang="en-US" sz="1600" b="0" i="0">
                          <a:latin typeface="Amazon Ember" panose="020B0603020204020204" pitchFamily="34" charset="0"/>
                          <a:ea typeface="Amazon Ember" panose="020B0603020204020204" pitchFamily="34" charset="0"/>
                          <a:cs typeface="Amazon Ember" panose="020B0603020204020204" pitchFamily="34" charset="0"/>
                        </a:rPr>
                        <a:t>Throughput-Optimized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6C2B4"/>
                    </a:solidFill>
                  </a:tcPr>
                </a:tc>
                <a:tc>
                  <a:txBody>
                    <a:bodyPr/>
                    <a:lstStyle/>
                    <a:p>
                      <a:pPr algn="ctr"/>
                      <a:r>
                        <a:rPr lang="en-US" sz="1600" b="0" i="0">
                          <a:latin typeface="Amazon Ember" panose="020B0603020204020204" pitchFamily="34" charset="0"/>
                          <a:ea typeface="Amazon Ember" panose="020B0603020204020204" pitchFamily="34" charset="0"/>
                          <a:cs typeface="Amazon Ember" panose="020B0603020204020204" pitchFamily="34" charset="0"/>
                        </a:rPr>
                        <a:t>Cold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6C2B4"/>
                    </a:solidFill>
                  </a:tcPr>
                </a:tc>
                <a:extLst>
                  <a:ext uri="{0D108BD9-81ED-4DB2-BD59-A6C34878D82A}">
                    <a16:rowId xmlns:a16="http://schemas.microsoft.com/office/drawing/2014/main" xmlns="" val="3760860725"/>
                  </a:ext>
                </a:extLst>
              </a:tr>
              <a:tr h="370840">
                <a:tc>
                  <a:txBody>
                    <a:bodyPr/>
                    <a:lstStyle/>
                    <a:p>
                      <a:pPr marL="342900" indent="-342900" algn="l">
                        <a:buFont typeface="Arial" panose="020B0604020202020204" pitchFamily="34" charset="0"/>
                        <a:buChar char="•"/>
                      </a:pPr>
                      <a:r>
                        <a:rPr lang="en-US" sz="1600" b="0" i="0" dirty="0" smtClean="0">
                          <a:latin typeface="Amazon Ember" panose="020B0603020204020204" pitchFamily="34" charset="0"/>
                          <a:ea typeface="Amazon Ember" panose="020B0603020204020204" pitchFamily="34" charset="0"/>
                          <a:cs typeface="Amazon Ember" panose="020B0603020204020204" pitchFamily="34" charset="0"/>
                        </a:rPr>
                        <a:t>This type is recommended for most workloads</a:t>
                      </a:r>
                      <a:endParaRPr lang="en-US" sz="1600" b="0" i="0" dirty="0">
                        <a:latin typeface="Amazon Ember" panose="020B0603020204020204" pitchFamily="34" charset="0"/>
                        <a:ea typeface="Amazon Ember" panose="020B0603020204020204" pitchFamily="34" charset="0"/>
                        <a:cs typeface="Amazon Ember" panose="020B06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342900" indent="-342900" algn="l">
                        <a:buFont typeface="Arial" panose="020B0604020202020204" pitchFamily="34" charset="0"/>
                        <a:buChar char="•"/>
                      </a:pPr>
                      <a:r>
                        <a:rPr lang="en-US" sz="1600" b="0" i="0" dirty="0">
                          <a:latin typeface="Amazon Ember" panose="020B0603020204020204" pitchFamily="34" charset="0"/>
                          <a:ea typeface="Amazon Ember" panose="020B0603020204020204" pitchFamily="34" charset="0"/>
                          <a:cs typeface="Amazon Ember" panose="020B0603020204020204" pitchFamily="34" charset="0"/>
                        </a:rPr>
                        <a:t>Critical business applications that require </a:t>
                      </a:r>
                      <a:r>
                        <a:rPr lang="en-US" sz="1600" b="0" i="0" dirty="0">
                          <a:solidFill>
                            <a:srgbClr val="333399"/>
                          </a:solidFill>
                          <a:latin typeface="Amazon Ember" panose="020B0603020204020204" pitchFamily="34" charset="0"/>
                          <a:ea typeface="Amazon Ember" panose="020B0603020204020204" pitchFamily="34" charset="0"/>
                          <a:cs typeface="Amazon Ember" panose="020B0603020204020204" pitchFamily="34" charset="0"/>
                        </a:rPr>
                        <a:t>sustained</a:t>
                      </a:r>
                      <a:r>
                        <a:rPr lang="en-US" sz="1600" b="0" i="0" dirty="0">
                          <a:latin typeface="Amazon Ember" panose="020B0603020204020204" pitchFamily="34" charset="0"/>
                          <a:ea typeface="Amazon Ember" panose="020B0603020204020204" pitchFamily="34" charset="0"/>
                          <a:cs typeface="Amazon Ember" panose="020B0603020204020204" pitchFamily="34" charset="0"/>
                        </a:rPr>
                        <a:t> IOPS performance, or more than 16,000 IOPS or 250 </a:t>
                      </a:r>
                      <a:r>
                        <a:rPr lang="en-US" sz="1600" b="0" i="0" dirty="0" err="1">
                          <a:latin typeface="Amazon Ember" panose="020B0603020204020204" pitchFamily="34" charset="0"/>
                          <a:ea typeface="Amazon Ember" panose="020B0603020204020204" pitchFamily="34" charset="0"/>
                          <a:cs typeface="Amazon Ember" panose="020B0603020204020204" pitchFamily="34" charset="0"/>
                        </a:rPr>
                        <a:t>MiB</a:t>
                      </a:r>
                      <a:r>
                        <a:rPr lang="en-US" sz="1600" b="0" i="0" dirty="0">
                          <a:latin typeface="Amazon Ember" panose="020B0603020204020204" pitchFamily="34" charset="0"/>
                          <a:ea typeface="Amazon Ember" panose="020B0603020204020204" pitchFamily="34" charset="0"/>
                          <a:cs typeface="Amazon Ember" panose="020B0603020204020204" pitchFamily="34" charset="0"/>
                        </a:rPr>
                        <a:t>/second of throughput per volume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342900" indent="-342900" algn="l">
                        <a:buFont typeface="Arial" panose="020B0604020202020204" pitchFamily="34" charset="0"/>
                        <a:buChar char="•"/>
                      </a:pPr>
                      <a:r>
                        <a:rPr lang="en-US" sz="1600" b="0" i="0" dirty="0">
                          <a:latin typeface="Amazon Ember" panose="020B0603020204020204" pitchFamily="34" charset="0"/>
                          <a:ea typeface="Amazon Ember" panose="020B0603020204020204" pitchFamily="34" charset="0"/>
                          <a:cs typeface="Amazon Ember" panose="020B0603020204020204" pitchFamily="34" charset="0"/>
                        </a:rPr>
                        <a:t>Streaming workloads that require </a:t>
                      </a:r>
                      <a:r>
                        <a:rPr lang="en-US" sz="1600" b="0" i="0" dirty="0">
                          <a:solidFill>
                            <a:srgbClr val="333399"/>
                          </a:solidFill>
                          <a:latin typeface="Amazon Ember" panose="020B0603020204020204" pitchFamily="34" charset="0"/>
                          <a:ea typeface="Amazon Ember" panose="020B0603020204020204" pitchFamily="34" charset="0"/>
                          <a:cs typeface="Amazon Ember" panose="020B0603020204020204" pitchFamily="34" charset="0"/>
                        </a:rPr>
                        <a:t>consistent</a:t>
                      </a:r>
                      <a:r>
                        <a:rPr lang="en-US" sz="1600" b="0" i="0" dirty="0">
                          <a:latin typeface="Amazon Ember" panose="020B0603020204020204" pitchFamily="34" charset="0"/>
                          <a:ea typeface="Amazon Ember" panose="020B0603020204020204" pitchFamily="34" charset="0"/>
                          <a:cs typeface="Amazon Ember" panose="020B0603020204020204" pitchFamily="34" charset="0"/>
                        </a:rPr>
                        <a:t>, fast throughput at a low price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342900" indent="-342900" algn="l">
                        <a:buFont typeface="Arial" panose="020B0604020202020204" pitchFamily="34" charset="0"/>
                        <a:buChar char="•"/>
                      </a:pPr>
                      <a:r>
                        <a:rPr lang="en-US" sz="1600" b="0" i="0">
                          <a:latin typeface="Amazon Ember" panose="020B0603020204020204" pitchFamily="34" charset="0"/>
                          <a:ea typeface="Amazon Ember" panose="020B0603020204020204" pitchFamily="34" charset="0"/>
                          <a:cs typeface="Amazon Ember" panose="020B0603020204020204" pitchFamily="34" charset="0"/>
                        </a:rPr>
                        <a:t>Throughput-oriented storage for large volumes of data that is infrequently accessed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xmlns="" val="439607568"/>
                  </a:ext>
                </a:extLst>
              </a:tr>
              <a:tr h="370840">
                <a:tc>
                  <a:txBody>
                    <a:bodyPr/>
                    <a:lstStyle/>
                    <a:p>
                      <a:pPr marL="342900" indent="-342900" algn="l">
                        <a:buFont typeface="Arial" panose="020B0604020202020204" pitchFamily="34" charset="0"/>
                        <a:buChar char="•"/>
                      </a:pPr>
                      <a:r>
                        <a:rPr lang="en-US" sz="1600" b="0" i="0" dirty="0">
                          <a:latin typeface="Amazon Ember" panose="020B0603020204020204" pitchFamily="34" charset="0"/>
                          <a:ea typeface="Amazon Ember" panose="020B0603020204020204" pitchFamily="34" charset="0"/>
                          <a:cs typeface="Amazon Ember" panose="020B0603020204020204" pitchFamily="34" charset="0"/>
                        </a:rPr>
                        <a:t>System boot volumes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342900" indent="-342900" algn="l">
                        <a:buFont typeface="Arial" panose="020B0604020202020204" pitchFamily="34" charset="0"/>
                        <a:buChar char="•"/>
                      </a:pPr>
                      <a:r>
                        <a:rPr lang="en-US" sz="1600" b="0" i="0" dirty="0">
                          <a:latin typeface="Amazon Ember" panose="020B0603020204020204" pitchFamily="34" charset="0"/>
                          <a:ea typeface="Amazon Ember" panose="020B0603020204020204" pitchFamily="34" charset="0"/>
                          <a:cs typeface="Amazon Ember" panose="020B0603020204020204" pitchFamily="34" charset="0"/>
                        </a:rPr>
                        <a:t>Large database workloads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342900" indent="-342900" algn="l">
                        <a:buFont typeface="Arial" panose="020B0604020202020204" pitchFamily="34" charset="0"/>
                        <a:buChar char="•"/>
                      </a:pPr>
                      <a:r>
                        <a:rPr lang="en-US" sz="1600" b="0" i="0" dirty="0">
                          <a:latin typeface="Amazon Ember" panose="020B0603020204020204" pitchFamily="34" charset="0"/>
                          <a:ea typeface="Amazon Ember" panose="020B0603020204020204" pitchFamily="34" charset="0"/>
                          <a:cs typeface="Amazon Ember" panose="020B0603020204020204" pitchFamily="34" charset="0"/>
                        </a:rPr>
                        <a:t>Big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342900" indent="-342900" algn="l">
                        <a:buFont typeface="Arial" panose="020B0604020202020204" pitchFamily="34" charset="0"/>
                        <a:buChar char="•"/>
                      </a:pPr>
                      <a:r>
                        <a:rPr lang="en-US" sz="1600" b="0" i="0">
                          <a:latin typeface="Amazon Ember" panose="020B0603020204020204" pitchFamily="34" charset="0"/>
                          <a:ea typeface="Amazon Ember" panose="020B0603020204020204" pitchFamily="34" charset="0"/>
                          <a:cs typeface="Amazon Ember" panose="020B0603020204020204" pitchFamily="34" charset="0"/>
                        </a:rPr>
                        <a:t>Scenarios where the lowest storage cost is important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xmlns="" val="536810272"/>
                  </a:ext>
                </a:extLst>
              </a:tr>
              <a:tr h="370840">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dirty="0">
                          <a:latin typeface="Amazon Ember" panose="020B0603020204020204" pitchFamily="34" charset="0"/>
                          <a:ea typeface="Amazon Ember" panose="020B0603020204020204" pitchFamily="34" charset="0"/>
                          <a:cs typeface="Amazon Ember" panose="020B0603020204020204" pitchFamily="34" charset="0"/>
                        </a:rPr>
                        <a:t>Virtual desktops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0" i="0">
                        <a:latin typeface="Amazon Ember" panose="020B0603020204020204" pitchFamily="34" charset="0"/>
                        <a:ea typeface="Amazon Ember" panose="020B0603020204020204" pitchFamily="34" charset="0"/>
                        <a:cs typeface="Amazon Ember" panose="020B06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dirty="0">
                          <a:latin typeface="Amazon Ember" panose="020B0603020204020204" pitchFamily="34" charset="0"/>
                          <a:ea typeface="Amazon Ember" panose="020B0603020204020204" pitchFamily="34" charset="0"/>
                          <a:cs typeface="Amazon Ember" panose="020B0603020204020204" pitchFamily="34" charset="0"/>
                        </a:rPr>
                        <a:t>Data warehouses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a:latin typeface="Amazon Ember" panose="020B0603020204020204" pitchFamily="34" charset="0"/>
                          <a:ea typeface="Amazon Ember" panose="020B0603020204020204" pitchFamily="34" charset="0"/>
                          <a:cs typeface="Amazon Ember" panose="020B0603020204020204" pitchFamily="34" charset="0"/>
                        </a:rPr>
                        <a:t>It cannot be a boot volume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xmlns="" val="184863636"/>
                  </a:ext>
                </a:extLst>
              </a:tr>
              <a:tr h="370840">
                <a:tc>
                  <a:txBody>
                    <a:bodyPr/>
                    <a:lstStyle/>
                    <a:p>
                      <a:pPr marL="342900" indent="-342900" algn="l">
                        <a:buFont typeface="Arial" panose="020B0604020202020204" pitchFamily="34" charset="0"/>
                        <a:buChar char="•"/>
                      </a:pPr>
                      <a:r>
                        <a:rPr lang="en-US" sz="1600" b="0" i="0" dirty="0">
                          <a:latin typeface="Amazon Ember" panose="020B0603020204020204" pitchFamily="34" charset="0"/>
                          <a:ea typeface="Amazon Ember" panose="020B0603020204020204" pitchFamily="34" charset="0"/>
                          <a:cs typeface="Amazon Ember" panose="020B0603020204020204" pitchFamily="34" charset="0"/>
                        </a:rPr>
                        <a:t>Low-latency interactive applications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342900" indent="-342900" algn="l">
                        <a:buFont typeface="Arial" panose="020B0604020202020204" pitchFamily="34" charset="0"/>
                        <a:buChar char="•"/>
                      </a:pPr>
                      <a:endParaRPr lang="en-US" sz="1600" b="0" i="0">
                        <a:latin typeface="Amazon Ember" panose="020B0603020204020204" pitchFamily="34" charset="0"/>
                        <a:ea typeface="Amazon Ember" panose="020B0603020204020204" pitchFamily="34" charset="0"/>
                        <a:cs typeface="Amazon Ember" panose="020B06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342900" indent="-342900" algn="l">
                        <a:buFont typeface="Arial" panose="020B0604020202020204" pitchFamily="34" charset="0"/>
                        <a:buChar char="•"/>
                      </a:pPr>
                      <a:r>
                        <a:rPr lang="en-US" sz="1600" b="0" i="0">
                          <a:latin typeface="Amazon Ember" panose="020B0603020204020204" pitchFamily="34" charset="0"/>
                          <a:ea typeface="Amazon Ember" panose="020B0603020204020204" pitchFamily="34" charset="0"/>
                          <a:cs typeface="Amazon Ember" panose="020B0603020204020204" pitchFamily="34" charset="0"/>
                        </a:rPr>
                        <a:t>Log processing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342900" indent="-342900" algn="l">
                        <a:buFont typeface="Arial" panose="020B0604020202020204" pitchFamily="34" charset="0"/>
                        <a:buChar char="•"/>
                      </a:pPr>
                      <a:endParaRPr lang="en-US" sz="1600" b="0" i="0">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xmlns="" val="3814348630"/>
                  </a:ext>
                </a:extLst>
              </a:tr>
              <a:tr h="0">
                <a:tc>
                  <a:txBody>
                    <a:bodyPr/>
                    <a:lstStyle/>
                    <a:p>
                      <a:pPr marL="342900" indent="-342900" algn="l">
                        <a:buFont typeface="Arial" panose="020B0604020202020204" pitchFamily="34" charset="0"/>
                        <a:buChar char="•"/>
                      </a:pPr>
                      <a:r>
                        <a:rPr lang="en-US" sz="1600" b="0" i="0" dirty="0">
                          <a:latin typeface="Amazon Ember" panose="020B0603020204020204" pitchFamily="34" charset="0"/>
                          <a:ea typeface="Amazon Ember" panose="020B0603020204020204" pitchFamily="34" charset="0"/>
                          <a:cs typeface="Amazon Ember" panose="020B0603020204020204" pitchFamily="34" charset="0"/>
                        </a:rPr>
                        <a:t>Development and test environments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a:buFont typeface="Arial" panose="020B0604020202020204" pitchFamily="34" charset="0"/>
                        <a:buChar char="•"/>
                      </a:pPr>
                      <a:endParaRPr lang="en-US" sz="1600" b="0" i="0">
                        <a:latin typeface="Amazon Ember" panose="020B0603020204020204" pitchFamily="34" charset="0"/>
                        <a:ea typeface="Amazon Ember" panose="020B0603020204020204" pitchFamily="34" charset="0"/>
                        <a:cs typeface="Amazon Ember" panose="020B06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a:buFont typeface="Arial" panose="020B0604020202020204" pitchFamily="34" charset="0"/>
                        <a:buChar char="•"/>
                      </a:pPr>
                      <a:r>
                        <a:rPr lang="en-US" sz="1600" b="0" i="0">
                          <a:latin typeface="Amazon Ember" panose="020B0603020204020204" pitchFamily="34" charset="0"/>
                          <a:ea typeface="Amazon Ember" panose="020B0603020204020204" pitchFamily="34" charset="0"/>
                          <a:cs typeface="Amazon Ember" panose="020B0603020204020204" pitchFamily="34" charset="0"/>
                        </a:rPr>
                        <a:t>It cannot be a boot volume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a:buFont typeface="Arial" panose="020B0604020202020204" pitchFamily="34" charset="0"/>
                        <a:buChar char="•"/>
                      </a:pPr>
                      <a:endParaRPr lang="en-US" sz="1600" b="0" i="0" dirty="0">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79685649"/>
                  </a:ext>
                </a:extLst>
              </a:tr>
            </a:tbl>
          </a:graphicData>
        </a:graphic>
      </p:graphicFrame>
    </p:spTree>
    <p:custDataLst>
      <p:tags r:id="rId1"/>
    </p:custDataLst>
    <p:extLst>
      <p:ext uri="{BB962C8B-B14F-4D97-AF65-F5344CB8AC3E}">
        <p14:creationId xmlns:p14="http://schemas.microsoft.com/office/powerpoint/2010/main" val="946515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13</a:t>
            </a:fld>
            <a:endParaRPr lang="en-US"/>
          </a:p>
        </p:txBody>
      </p:sp>
      <p:sp>
        <p:nvSpPr>
          <p:cNvPr id="3" name="Title 2"/>
          <p:cNvSpPr>
            <a:spLocks noGrp="1"/>
          </p:cNvSpPr>
          <p:nvPr>
            <p:ph type="title"/>
          </p:nvPr>
        </p:nvSpPr>
        <p:spPr/>
        <p:txBody>
          <a:bodyPr/>
          <a:lstStyle/>
          <a:p>
            <a:r>
              <a:rPr lang="en-US"/>
              <a:t>Amazon EBS features</a:t>
            </a:r>
          </a:p>
        </p:txBody>
      </p:sp>
      <p:sp>
        <p:nvSpPr>
          <p:cNvPr id="10" name="Content Placeholder 3">
            <a:extLst>
              <a:ext uri="{FF2B5EF4-FFF2-40B4-BE49-F238E27FC236}">
                <a16:creationId xmlns:a16="http://schemas.microsoft.com/office/drawing/2014/main" xmlns="" id="{526F38D6-6265-B441-975D-88B027AB9FBA}"/>
              </a:ext>
            </a:extLst>
          </p:cNvPr>
          <p:cNvSpPr>
            <a:spLocks noGrp="1"/>
          </p:cNvSpPr>
          <p:nvPr>
            <p:ph sz="quarter" idx="21"/>
          </p:nvPr>
        </p:nvSpPr>
        <p:spPr/>
        <p:txBody>
          <a:bodyPr>
            <a:normAutofit fontScale="92500" lnSpcReduction="10000"/>
          </a:bodyPr>
          <a:lstStyle/>
          <a:p>
            <a:r>
              <a:rPr lang="en-US" dirty="0"/>
              <a:t>Snapshots – </a:t>
            </a:r>
          </a:p>
          <a:p>
            <a:pPr lvl="1"/>
            <a:r>
              <a:rPr lang="en-US" dirty="0">
                <a:solidFill>
                  <a:srgbClr val="333399"/>
                </a:solidFill>
              </a:rPr>
              <a:t>Point-in-time </a:t>
            </a:r>
            <a:r>
              <a:rPr lang="en-US" dirty="0"/>
              <a:t>snapshots</a:t>
            </a:r>
          </a:p>
          <a:p>
            <a:pPr lvl="1"/>
            <a:r>
              <a:rPr lang="en-US" dirty="0"/>
              <a:t>Recreate a new volume at any time</a:t>
            </a:r>
          </a:p>
          <a:p>
            <a:r>
              <a:rPr lang="en-US" dirty="0"/>
              <a:t>Encryption – </a:t>
            </a:r>
          </a:p>
          <a:p>
            <a:pPr lvl="1"/>
            <a:r>
              <a:rPr lang="en-US" dirty="0">
                <a:solidFill>
                  <a:srgbClr val="333399"/>
                </a:solidFill>
              </a:rPr>
              <a:t>Encrypted</a:t>
            </a:r>
            <a:r>
              <a:rPr lang="en-US" dirty="0"/>
              <a:t> Amazon EBS volumes</a:t>
            </a:r>
          </a:p>
          <a:p>
            <a:pPr lvl="1"/>
            <a:r>
              <a:rPr lang="en-US" dirty="0"/>
              <a:t>No additional </a:t>
            </a:r>
            <a:r>
              <a:rPr lang="en-US" dirty="0" smtClean="0"/>
              <a:t>cost</a:t>
            </a:r>
          </a:p>
          <a:p>
            <a:pPr lvl="2"/>
            <a:r>
              <a:rPr lang="en-US" dirty="0"/>
              <a:t>For example, you can encrypt and share your snapshots </a:t>
            </a:r>
          </a:p>
          <a:p>
            <a:pPr marL="455612" lvl="2" indent="0">
              <a:buNone/>
            </a:pPr>
            <a:r>
              <a:rPr lang="en-US" dirty="0" smtClean="0"/>
              <a:t>from </a:t>
            </a:r>
            <a:r>
              <a:rPr lang="en-US" dirty="0"/>
              <a:t>Virginia in the US to Tokyo, Japan. </a:t>
            </a:r>
          </a:p>
          <a:p>
            <a:r>
              <a:rPr lang="en-US" dirty="0"/>
              <a:t>Elasticity – </a:t>
            </a:r>
          </a:p>
          <a:p>
            <a:pPr lvl="1"/>
            <a:r>
              <a:rPr lang="en-US" dirty="0"/>
              <a:t>Increase capacity</a:t>
            </a:r>
          </a:p>
          <a:p>
            <a:pPr lvl="1"/>
            <a:r>
              <a:rPr lang="en-US" dirty="0"/>
              <a:t>Change to </a:t>
            </a:r>
            <a:r>
              <a:rPr lang="en-US" dirty="0">
                <a:solidFill>
                  <a:srgbClr val="333399"/>
                </a:solidFill>
              </a:rPr>
              <a:t>different </a:t>
            </a:r>
            <a:r>
              <a:rPr lang="en-US" dirty="0" smtClean="0">
                <a:solidFill>
                  <a:srgbClr val="333399"/>
                </a:solidFill>
              </a:rPr>
              <a:t>types</a:t>
            </a:r>
          </a:p>
          <a:p>
            <a:pPr lvl="2"/>
            <a:r>
              <a:rPr lang="en-US" dirty="0" smtClean="0"/>
              <a:t>You </a:t>
            </a:r>
            <a:r>
              <a:rPr lang="en-US" dirty="0"/>
              <a:t>can do this resize operation dynamically without needing to stop the instances. </a:t>
            </a:r>
          </a:p>
        </p:txBody>
      </p:sp>
      <p:pic>
        <p:nvPicPr>
          <p:cNvPr id="8" name="Picture 7">
            <a:extLst>
              <a:ext uri="{C183D7F6-B498-43B3-948B-1728B52AA6E4}">
                <adec:decorative xmlns:adec="http://schemas.microsoft.com/office/drawing/2017/decorative" xmlns=""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425" t="18163" r="9731" b="18211"/>
          <a:stretch/>
        </p:blipFill>
        <p:spPr>
          <a:xfrm>
            <a:off x="9984946" y="1247631"/>
            <a:ext cx="1478280" cy="1163412"/>
          </a:xfrm>
          <a:prstGeom prst="rect">
            <a:avLst/>
          </a:prstGeom>
        </p:spPr>
      </p:pic>
      <p:pic>
        <p:nvPicPr>
          <p:cNvPr id="6" name="Picture 5">
            <a:extLst>
              <a:ext uri="{C183D7F6-B498-43B3-948B-1728B52AA6E4}">
                <adec:decorative xmlns:adec="http://schemas.microsoft.com/office/drawing/2017/decorative" xmlns=""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44375" y="2411043"/>
            <a:ext cx="2104505" cy="2104505"/>
          </a:xfrm>
          <a:prstGeom prst="rect">
            <a:avLst/>
          </a:prstGeom>
        </p:spPr>
      </p:pic>
      <p:pic>
        <p:nvPicPr>
          <p:cNvPr id="5" name="Picture 4">
            <a:extLst>
              <a:ext uri="{C183D7F6-B498-43B3-948B-1728B52AA6E4}">
                <adec:decorative xmlns:adec="http://schemas.microsoft.com/office/drawing/2017/decorative" xmlns=""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76755" y="4521759"/>
            <a:ext cx="1909009" cy="1909009"/>
          </a:xfrm>
          <a:prstGeom prst="rect">
            <a:avLst/>
          </a:prstGeom>
        </p:spPr>
      </p:pic>
    </p:spTree>
    <p:custDataLst>
      <p:tags r:id="rId1"/>
    </p:custDataLst>
    <p:extLst>
      <p:ext uri="{BB962C8B-B14F-4D97-AF65-F5344CB8AC3E}">
        <p14:creationId xmlns:p14="http://schemas.microsoft.com/office/powerpoint/2010/main" val="3020962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14</a:t>
            </a:fld>
            <a:endParaRPr lang="en-US"/>
          </a:p>
        </p:txBody>
      </p:sp>
      <p:sp>
        <p:nvSpPr>
          <p:cNvPr id="4" name="Title 1"/>
          <p:cNvSpPr>
            <a:spLocks noGrp="1"/>
          </p:cNvSpPr>
          <p:nvPr>
            <p:ph type="title"/>
          </p:nvPr>
        </p:nvSpPr>
        <p:spPr/>
        <p:txBody>
          <a:bodyPr/>
          <a:lstStyle/>
          <a:p>
            <a:r>
              <a:rPr lang="en-US"/>
              <a:t>Amazon EBS: Volumes, IOPS, and pricing</a:t>
            </a:r>
          </a:p>
        </p:txBody>
      </p:sp>
      <p:sp>
        <p:nvSpPr>
          <p:cNvPr id="5" name="Content Placeholder 2"/>
          <p:cNvSpPr>
            <a:spLocks noGrp="1"/>
          </p:cNvSpPr>
          <p:nvPr>
            <p:ph sz="quarter" idx="21"/>
          </p:nvPr>
        </p:nvSpPr>
        <p:spPr/>
        <p:txBody>
          <a:bodyPr>
            <a:normAutofit fontScale="92500" lnSpcReduction="10000"/>
          </a:bodyPr>
          <a:lstStyle/>
          <a:p>
            <a:pPr marL="514350" indent="-514350">
              <a:lnSpc>
                <a:spcPct val="100000"/>
              </a:lnSpc>
              <a:spcBef>
                <a:spcPts val="0"/>
              </a:spcBef>
              <a:spcAft>
                <a:spcPts val="600"/>
              </a:spcAft>
              <a:buFont typeface="+mj-lt"/>
              <a:buAutoNum type="arabicPeriod"/>
            </a:pPr>
            <a:r>
              <a:rPr lang="en-US" b="1" dirty="0"/>
              <a:t>Volumes – </a:t>
            </a:r>
          </a:p>
          <a:p>
            <a:pPr marL="917575" lvl="1" indent="-460375">
              <a:lnSpc>
                <a:spcPct val="100000"/>
              </a:lnSpc>
              <a:spcBef>
                <a:spcPts val="0"/>
              </a:spcBef>
              <a:spcAft>
                <a:spcPts val="600"/>
              </a:spcAft>
            </a:pPr>
            <a:r>
              <a:rPr lang="en-US" sz="2800" dirty="0"/>
              <a:t>Amazon EBS volumes persist </a:t>
            </a:r>
            <a:r>
              <a:rPr lang="en-US" sz="2800" dirty="0">
                <a:solidFill>
                  <a:srgbClr val="333399"/>
                </a:solidFill>
              </a:rPr>
              <a:t>independently</a:t>
            </a:r>
            <a:r>
              <a:rPr lang="en-US" sz="2800" dirty="0"/>
              <a:t> from the instance.</a:t>
            </a:r>
          </a:p>
          <a:p>
            <a:pPr marL="917575" lvl="1" indent="-460375">
              <a:lnSpc>
                <a:spcPct val="100000"/>
              </a:lnSpc>
              <a:spcBef>
                <a:spcPts val="0"/>
              </a:spcBef>
              <a:spcAft>
                <a:spcPts val="600"/>
              </a:spcAft>
            </a:pPr>
            <a:r>
              <a:rPr lang="en-US" sz="2800" dirty="0"/>
              <a:t>All volume types are </a:t>
            </a:r>
            <a:r>
              <a:rPr lang="en-US" sz="2800" dirty="0">
                <a:solidFill>
                  <a:srgbClr val="333399"/>
                </a:solidFill>
              </a:rPr>
              <a:t>charged</a:t>
            </a:r>
            <a:r>
              <a:rPr lang="en-US" sz="2800" dirty="0"/>
              <a:t> by the amount that is provisioned per month.</a:t>
            </a:r>
          </a:p>
          <a:p>
            <a:pPr marL="514350" indent="-514350">
              <a:lnSpc>
                <a:spcPct val="100000"/>
              </a:lnSpc>
              <a:spcBef>
                <a:spcPts val="0"/>
              </a:spcBef>
              <a:spcAft>
                <a:spcPts val="600"/>
              </a:spcAft>
              <a:buFont typeface="+mj-lt"/>
              <a:buAutoNum type="arabicPeriod"/>
            </a:pPr>
            <a:r>
              <a:rPr lang="en-US" b="1" dirty="0"/>
              <a:t>IOPS – </a:t>
            </a:r>
          </a:p>
          <a:p>
            <a:pPr marL="922338" lvl="1" indent="-465138">
              <a:lnSpc>
                <a:spcPct val="100000"/>
              </a:lnSpc>
              <a:spcBef>
                <a:spcPts val="0"/>
              </a:spcBef>
              <a:spcAft>
                <a:spcPts val="600"/>
              </a:spcAft>
            </a:pPr>
            <a:r>
              <a:rPr lang="en-US" sz="2800" dirty="0"/>
              <a:t>General Purpose SSD:</a:t>
            </a:r>
          </a:p>
          <a:p>
            <a:pPr marL="1384300" lvl="2" indent="-469900">
              <a:lnSpc>
                <a:spcPct val="100000"/>
              </a:lnSpc>
              <a:spcBef>
                <a:spcPts val="0"/>
              </a:spcBef>
              <a:spcAft>
                <a:spcPts val="600"/>
              </a:spcAft>
            </a:pPr>
            <a:r>
              <a:rPr lang="en-US" sz="2400" dirty="0"/>
              <a:t>Charged by the amount that you provision in </a:t>
            </a:r>
            <a:r>
              <a:rPr lang="en-US" sz="2400" dirty="0">
                <a:solidFill>
                  <a:srgbClr val="333399"/>
                </a:solidFill>
              </a:rPr>
              <a:t>GB per month</a:t>
            </a:r>
            <a:r>
              <a:rPr lang="en-US" sz="2400" dirty="0"/>
              <a:t> until storage is released.</a:t>
            </a:r>
          </a:p>
          <a:p>
            <a:pPr marL="922338" lvl="1" indent="-465138">
              <a:lnSpc>
                <a:spcPct val="100000"/>
              </a:lnSpc>
              <a:spcBef>
                <a:spcPts val="0"/>
              </a:spcBef>
              <a:spcAft>
                <a:spcPts val="600"/>
              </a:spcAft>
            </a:pPr>
            <a:r>
              <a:rPr lang="en-US" sz="2800" dirty="0"/>
              <a:t>Magnetic:</a:t>
            </a:r>
          </a:p>
          <a:p>
            <a:pPr marL="1384300" lvl="2" indent="-469900">
              <a:lnSpc>
                <a:spcPct val="100000"/>
              </a:lnSpc>
              <a:spcBef>
                <a:spcPts val="0"/>
              </a:spcBef>
              <a:spcAft>
                <a:spcPts val="600"/>
              </a:spcAft>
            </a:pPr>
            <a:r>
              <a:rPr lang="en-US" sz="2400" dirty="0"/>
              <a:t>Charged by the </a:t>
            </a:r>
            <a:r>
              <a:rPr lang="en-US" sz="2400" dirty="0">
                <a:solidFill>
                  <a:srgbClr val="333399"/>
                </a:solidFill>
              </a:rPr>
              <a:t>number of requests </a:t>
            </a:r>
            <a:r>
              <a:rPr lang="en-US" sz="2400" dirty="0"/>
              <a:t>to the volume.</a:t>
            </a:r>
          </a:p>
          <a:p>
            <a:pPr marL="922338" lvl="1" indent="-465138">
              <a:lnSpc>
                <a:spcPct val="100000"/>
              </a:lnSpc>
              <a:spcBef>
                <a:spcPts val="0"/>
              </a:spcBef>
              <a:spcAft>
                <a:spcPts val="600"/>
              </a:spcAft>
            </a:pPr>
            <a:r>
              <a:rPr lang="en-US" sz="2800" dirty="0"/>
              <a:t>Provisioned IOPS SSD:</a:t>
            </a:r>
          </a:p>
          <a:p>
            <a:pPr marL="1384300" lvl="2" indent="-469900">
              <a:lnSpc>
                <a:spcPct val="100000"/>
              </a:lnSpc>
              <a:spcBef>
                <a:spcPts val="0"/>
              </a:spcBef>
              <a:spcAft>
                <a:spcPts val="600"/>
              </a:spcAft>
            </a:pPr>
            <a:r>
              <a:rPr lang="en-US" sz="2400" dirty="0"/>
              <a:t>Charged by the amount that you provision in IOPS (multiplied by the percentage of days that you provision for the month).</a:t>
            </a:r>
          </a:p>
          <a:p>
            <a:pPr>
              <a:lnSpc>
                <a:spcPct val="100000"/>
              </a:lnSpc>
              <a:spcBef>
                <a:spcPts val="0"/>
              </a:spcBef>
              <a:spcAft>
                <a:spcPts val="600"/>
              </a:spcAft>
            </a:pPr>
            <a:endParaRPr lang="en-US" dirty="0"/>
          </a:p>
          <a:p>
            <a:pPr>
              <a:lnSpc>
                <a:spcPct val="100000"/>
              </a:lnSpc>
              <a:spcBef>
                <a:spcPts val="0"/>
              </a:spcBef>
              <a:spcAft>
                <a:spcPts val="600"/>
              </a:spcAft>
            </a:pPr>
            <a:endParaRPr lang="en-US" dirty="0"/>
          </a:p>
          <a:p>
            <a:pPr lvl="1">
              <a:lnSpc>
                <a:spcPct val="100000"/>
              </a:lnSpc>
              <a:spcBef>
                <a:spcPts val="0"/>
              </a:spcBef>
              <a:spcAft>
                <a:spcPts val="600"/>
              </a:spcAft>
            </a:pPr>
            <a:endParaRPr lang="en-US" dirty="0"/>
          </a:p>
        </p:txBody>
      </p:sp>
    </p:spTree>
    <p:custDataLst>
      <p:tags r:id="rId1"/>
    </p:custDataLst>
    <p:extLst>
      <p:ext uri="{BB962C8B-B14F-4D97-AF65-F5344CB8AC3E}">
        <p14:creationId xmlns:p14="http://schemas.microsoft.com/office/powerpoint/2010/main" val="111706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style.color</p:attrName>
                                        </p:attrNameLst>
                                      </p:cBhvr>
                                      <p:to>
                                        <p:clrVal>
                                          <a:schemeClr val="accent2"/>
                                        </p:clrVal>
                                      </p:to>
                                    </p:set>
                                    <p:set>
                                      <p:cBhvr>
                                        <p:cTn id="7" dur="500" fill="hold"/>
                                        <p:tgtEl>
                                          <p:spTgt spid="5">
                                            <p:txEl>
                                              <p:pRg st="2" end="2"/>
                                            </p:txEl>
                                          </p:spTgt>
                                        </p:tgtEl>
                                        <p:attrNameLst>
                                          <p:attrName>fillcolor</p:attrName>
                                        </p:attrNameLst>
                                      </p:cBhvr>
                                      <p:to>
                                        <p:clrVal>
                                          <a:schemeClr val="accent2"/>
                                        </p:clrVal>
                                      </p:to>
                                    </p:set>
                                    <p:set>
                                      <p:cBhvr>
                                        <p:cTn id="8" dur="500" fill="hold"/>
                                        <p:tgtEl>
                                          <p:spTgt spid="5">
                                            <p:txEl>
                                              <p:pRg st="2" end="2"/>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3" end="3"/>
                                            </p:txEl>
                                          </p:spTgt>
                                        </p:tgtEl>
                                        <p:attrNameLst>
                                          <p:attrName>style.color</p:attrName>
                                        </p:attrNameLst>
                                      </p:cBhvr>
                                      <p:to>
                                        <p:clrVal>
                                          <a:schemeClr val="accent2"/>
                                        </p:clrVal>
                                      </p:to>
                                    </p:set>
                                    <p:set>
                                      <p:cBhvr>
                                        <p:cTn id="13" dur="500" fill="hold"/>
                                        <p:tgtEl>
                                          <p:spTgt spid="5">
                                            <p:txEl>
                                              <p:pRg st="3" end="3"/>
                                            </p:txEl>
                                          </p:spTgt>
                                        </p:tgtEl>
                                        <p:attrNameLst>
                                          <p:attrName>fillcolor</p:attrName>
                                        </p:attrNameLst>
                                      </p:cBhvr>
                                      <p:to>
                                        <p:clrVal>
                                          <a:schemeClr val="accent2"/>
                                        </p:clrVal>
                                      </p:to>
                                    </p:set>
                                    <p:set>
                                      <p:cBhvr>
                                        <p:cTn id="14" dur="500" fill="hold"/>
                                        <p:tgtEl>
                                          <p:spTgt spid="5">
                                            <p:txEl>
                                              <p:pRg st="3" end="3"/>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4" end="4"/>
                                            </p:txEl>
                                          </p:spTgt>
                                        </p:tgtEl>
                                        <p:attrNameLst>
                                          <p:attrName>style.color</p:attrName>
                                        </p:attrNameLst>
                                      </p:cBhvr>
                                      <p:to>
                                        <p:clrVal>
                                          <a:schemeClr val="accent2"/>
                                        </p:clrVal>
                                      </p:to>
                                    </p:set>
                                    <p:set>
                                      <p:cBhvr>
                                        <p:cTn id="19" dur="500" fill="hold"/>
                                        <p:tgtEl>
                                          <p:spTgt spid="5">
                                            <p:txEl>
                                              <p:pRg st="4" end="4"/>
                                            </p:txEl>
                                          </p:spTgt>
                                        </p:tgtEl>
                                        <p:attrNameLst>
                                          <p:attrName>fillcolor</p:attrName>
                                        </p:attrNameLst>
                                      </p:cBhvr>
                                      <p:to>
                                        <p:clrVal>
                                          <a:schemeClr val="accent2"/>
                                        </p:clrVal>
                                      </p:to>
                                    </p:set>
                                    <p:set>
                                      <p:cBhvr>
                                        <p:cTn id="20" dur="500" fill="hold"/>
                                        <p:tgtEl>
                                          <p:spTgt spid="5">
                                            <p:txEl>
                                              <p:pRg st="4" end="4"/>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5" end="5"/>
                                            </p:txEl>
                                          </p:spTgt>
                                        </p:tgtEl>
                                        <p:attrNameLst>
                                          <p:attrName>style.color</p:attrName>
                                        </p:attrNameLst>
                                      </p:cBhvr>
                                      <p:to>
                                        <p:clrVal>
                                          <a:schemeClr val="accent2"/>
                                        </p:clrVal>
                                      </p:to>
                                    </p:set>
                                    <p:set>
                                      <p:cBhvr>
                                        <p:cTn id="25" dur="500" fill="hold"/>
                                        <p:tgtEl>
                                          <p:spTgt spid="5">
                                            <p:txEl>
                                              <p:pRg st="5" end="5"/>
                                            </p:txEl>
                                          </p:spTgt>
                                        </p:tgtEl>
                                        <p:attrNameLst>
                                          <p:attrName>fillcolor</p:attrName>
                                        </p:attrNameLst>
                                      </p:cBhvr>
                                      <p:to>
                                        <p:clrVal>
                                          <a:schemeClr val="accent2"/>
                                        </p:clrVal>
                                      </p:to>
                                    </p:set>
                                    <p:set>
                                      <p:cBhvr>
                                        <p:cTn id="26" dur="500" fill="hold"/>
                                        <p:tgtEl>
                                          <p:spTgt spid="5">
                                            <p:txEl>
                                              <p:pRg st="5" end="5"/>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6" end="6"/>
                                            </p:txEl>
                                          </p:spTgt>
                                        </p:tgtEl>
                                        <p:attrNameLst>
                                          <p:attrName>style.color</p:attrName>
                                        </p:attrNameLst>
                                      </p:cBhvr>
                                      <p:to>
                                        <p:clrVal>
                                          <a:schemeClr val="accent2"/>
                                        </p:clrVal>
                                      </p:to>
                                    </p:set>
                                    <p:set>
                                      <p:cBhvr>
                                        <p:cTn id="31" dur="500" fill="hold"/>
                                        <p:tgtEl>
                                          <p:spTgt spid="5">
                                            <p:txEl>
                                              <p:pRg st="6" end="6"/>
                                            </p:txEl>
                                          </p:spTgt>
                                        </p:tgtEl>
                                        <p:attrNameLst>
                                          <p:attrName>fillcolor</p:attrName>
                                        </p:attrNameLst>
                                      </p:cBhvr>
                                      <p:to>
                                        <p:clrVal>
                                          <a:schemeClr val="accent2"/>
                                        </p:clrVal>
                                      </p:to>
                                    </p:set>
                                    <p:set>
                                      <p:cBhvr>
                                        <p:cTn id="32" dur="500" fill="hold"/>
                                        <p:tgtEl>
                                          <p:spTgt spid="5">
                                            <p:txEl>
                                              <p:pRg st="6" end="6"/>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16" presetClass="emph" presetSubtype="0" fill="hold" nodeType="clickEffect">
                                  <p:stCondLst>
                                    <p:cond delay="0"/>
                                  </p:stCondLst>
                                  <p:iterate type="lt">
                                    <p:tmPct val="4000"/>
                                  </p:iterate>
                                  <p:childTnLst>
                                    <p:set>
                                      <p:cBhvr override="childStyle">
                                        <p:cTn id="36" dur="500" fill="hold"/>
                                        <p:tgtEl>
                                          <p:spTgt spid="5">
                                            <p:txEl>
                                              <p:pRg st="7" end="7"/>
                                            </p:txEl>
                                          </p:spTgt>
                                        </p:tgtEl>
                                        <p:attrNameLst>
                                          <p:attrName>style.color</p:attrName>
                                        </p:attrNameLst>
                                      </p:cBhvr>
                                      <p:to>
                                        <p:clrVal>
                                          <a:schemeClr val="accent2"/>
                                        </p:clrVal>
                                      </p:to>
                                    </p:set>
                                    <p:set>
                                      <p:cBhvr>
                                        <p:cTn id="37" dur="500" fill="hold"/>
                                        <p:tgtEl>
                                          <p:spTgt spid="5">
                                            <p:txEl>
                                              <p:pRg st="7" end="7"/>
                                            </p:txEl>
                                          </p:spTgt>
                                        </p:tgtEl>
                                        <p:attrNameLst>
                                          <p:attrName>fillcolor</p:attrName>
                                        </p:attrNameLst>
                                      </p:cBhvr>
                                      <p:to>
                                        <p:clrVal>
                                          <a:schemeClr val="accent2"/>
                                        </p:clrVal>
                                      </p:to>
                                    </p:set>
                                    <p:set>
                                      <p:cBhvr>
                                        <p:cTn id="38" dur="500" fill="hold"/>
                                        <p:tgtEl>
                                          <p:spTgt spid="5">
                                            <p:txEl>
                                              <p:pRg st="7" end="7"/>
                                            </p:txEl>
                                          </p:spTgt>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16" presetClass="emph" presetSubtype="0" fill="hold" nodeType="clickEffect">
                                  <p:stCondLst>
                                    <p:cond delay="0"/>
                                  </p:stCondLst>
                                  <p:iterate type="lt">
                                    <p:tmPct val="4000"/>
                                  </p:iterate>
                                  <p:childTnLst>
                                    <p:set>
                                      <p:cBhvr override="childStyle">
                                        <p:cTn id="42" dur="500" fill="hold"/>
                                        <p:tgtEl>
                                          <p:spTgt spid="5">
                                            <p:txEl>
                                              <p:pRg st="8" end="8"/>
                                            </p:txEl>
                                          </p:spTgt>
                                        </p:tgtEl>
                                        <p:attrNameLst>
                                          <p:attrName>style.color</p:attrName>
                                        </p:attrNameLst>
                                      </p:cBhvr>
                                      <p:to>
                                        <p:clrVal>
                                          <a:schemeClr val="accent2"/>
                                        </p:clrVal>
                                      </p:to>
                                    </p:set>
                                    <p:set>
                                      <p:cBhvr>
                                        <p:cTn id="43" dur="500" fill="hold"/>
                                        <p:tgtEl>
                                          <p:spTgt spid="5">
                                            <p:txEl>
                                              <p:pRg st="8" end="8"/>
                                            </p:txEl>
                                          </p:spTgt>
                                        </p:tgtEl>
                                        <p:attrNameLst>
                                          <p:attrName>fillcolor</p:attrName>
                                        </p:attrNameLst>
                                      </p:cBhvr>
                                      <p:to>
                                        <p:clrVal>
                                          <a:schemeClr val="accent2"/>
                                        </p:clrVal>
                                      </p:to>
                                    </p:set>
                                    <p:set>
                                      <p:cBhvr>
                                        <p:cTn id="44" dur="500" fill="hold"/>
                                        <p:tgtEl>
                                          <p:spTgt spid="5">
                                            <p:txEl>
                                              <p:pRg st="8" end="8"/>
                                            </p:txEl>
                                          </p:spTgt>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16" presetClass="emph" presetSubtype="0" fill="hold" nodeType="clickEffect">
                                  <p:stCondLst>
                                    <p:cond delay="0"/>
                                  </p:stCondLst>
                                  <p:iterate type="lt">
                                    <p:tmPct val="4000"/>
                                  </p:iterate>
                                  <p:childTnLst>
                                    <p:set>
                                      <p:cBhvr override="childStyle">
                                        <p:cTn id="48" dur="500" fill="hold"/>
                                        <p:tgtEl>
                                          <p:spTgt spid="5">
                                            <p:txEl>
                                              <p:pRg st="9" end="9"/>
                                            </p:txEl>
                                          </p:spTgt>
                                        </p:tgtEl>
                                        <p:attrNameLst>
                                          <p:attrName>style.color</p:attrName>
                                        </p:attrNameLst>
                                      </p:cBhvr>
                                      <p:to>
                                        <p:clrVal>
                                          <a:schemeClr val="accent2"/>
                                        </p:clrVal>
                                      </p:to>
                                    </p:set>
                                    <p:set>
                                      <p:cBhvr>
                                        <p:cTn id="49" dur="500" fill="hold"/>
                                        <p:tgtEl>
                                          <p:spTgt spid="5">
                                            <p:txEl>
                                              <p:pRg st="9" end="9"/>
                                            </p:txEl>
                                          </p:spTgt>
                                        </p:tgtEl>
                                        <p:attrNameLst>
                                          <p:attrName>fillcolor</p:attrName>
                                        </p:attrNameLst>
                                      </p:cBhvr>
                                      <p:to>
                                        <p:clrVal>
                                          <a:schemeClr val="accent2"/>
                                        </p:clrVal>
                                      </p:to>
                                    </p:set>
                                    <p:set>
                                      <p:cBhvr>
                                        <p:cTn id="50" dur="500" fill="hold"/>
                                        <p:tgtEl>
                                          <p:spTgt spid="5">
                                            <p:txEl>
                                              <p:pRg st="9" end="9"/>
                                            </p:txEl>
                                          </p:spTgt>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16" presetClass="emph" presetSubtype="0" fill="hold" nodeType="clickEffect">
                                  <p:stCondLst>
                                    <p:cond delay="0"/>
                                  </p:stCondLst>
                                  <p:iterate type="lt">
                                    <p:tmPct val="4000"/>
                                  </p:iterate>
                                  <p:childTnLst>
                                    <p:set>
                                      <p:cBhvr override="childStyle">
                                        <p:cTn id="54" dur="500" fill="hold"/>
                                        <p:tgtEl>
                                          <p:spTgt spid="5">
                                            <p:txEl>
                                              <p:pRg st="0" end="0"/>
                                            </p:txEl>
                                          </p:spTgt>
                                        </p:tgtEl>
                                        <p:attrNameLst>
                                          <p:attrName>style.color</p:attrName>
                                        </p:attrNameLst>
                                      </p:cBhvr>
                                      <p:to>
                                        <p:clrVal>
                                          <a:schemeClr val="accent2"/>
                                        </p:clrVal>
                                      </p:to>
                                    </p:set>
                                    <p:set>
                                      <p:cBhvr>
                                        <p:cTn id="55" dur="500" fill="hold"/>
                                        <p:tgtEl>
                                          <p:spTgt spid="5">
                                            <p:txEl>
                                              <p:pRg st="0" end="0"/>
                                            </p:txEl>
                                          </p:spTgt>
                                        </p:tgtEl>
                                        <p:attrNameLst>
                                          <p:attrName>fillcolor</p:attrName>
                                        </p:attrNameLst>
                                      </p:cBhvr>
                                      <p:to>
                                        <p:clrVal>
                                          <a:schemeClr val="accent2"/>
                                        </p:clrVal>
                                      </p:to>
                                    </p:set>
                                    <p:set>
                                      <p:cBhvr>
                                        <p:cTn id="56" dur="500" fill="hold"/>
                                        <p:tgtEl>
                                          <p:spTgt spid="5">
                                            <p:txEl>
                                              <p:pRg st="0" end="0"/>
                                            </p:txEl>
                                          </p:spTgt>
                                        </p:tgtEl>
                                        <p:attrNameLst>
                                          <p:attrName>fill.type</p:attrName>
                                        </p:attrNameLst>
                                      </p:cBhvr>
                                      <p:to>
                                        <p:strVal val="solid"/>
                                      </p:to>
                                    </p:set>
                                  </p:childTnLst>
                                </p:cTn>
                              </p:par>
                            </p:childTnLst>
                          </p:cTn>
                        </p:par>
                      </p:childTnLst>
                    </p:cTn>
                  </p:par>
                  <p:par>
                    <p:cTn id="57" fill="hold">
                      <p:stCondLst>
                        <p:cond delay="indefinite"/>
                      </p:stCondLst>
                      <p:childTnLst>
                        <p:par>
                          <p:cTn id="58" fill="hold">
                            <p:stCondLst>
                              <p:cond delay="0"/>
                            </p:stCondLst>
                            <p:childTnLst>
                              <p:par>
                                <p:cTn id="59" presetID="16" presetClass="emph" presetSubtype="0" fill="hold" nodeType="clickEffect">
                                  <p:stCondLst>
                                    <p:cond delay="0"/>
                                  </p:stCondLst>
                                  <p:iterate type="lt">
                                    <p:tmPct val="4000"/>
                                  </p:iterate>
                                  <p:childTnLst>
                                    <p:set>
                                      <p:cBhvr override="childStyle">
                                        <p:cTn id="60" dur="500" fill="hold"/>
                                        <p:tgtEl>
                                          <p:spTgt spid="5">
                                            <p:txEl>
                                              <p:pRg st="1" end="1"/>
                                            </p:txEl>
                                          </p:spTgt>
                                        </p:tgtEl>
                                        <p:attrNameLst>
                                          <p:attrName>style.color</p:attrName>
                                        </p:attrNameLst>
                                      </p:cBhvr>
                                      <p:to>
                                        <p:clrVal>
                                          <a:schemeClr val="accent2"/>
                                        </p:clrVal>
                                      </p:to>
                                    </p:set>
                                    <p:set>
                                      <p:cBhvr>
                                        <p:cTn id="61" dur="500" fill="hold"/>
                                        <p:tgtEl>
                                          <p:spTgt spid="5">
                                            <p:txEl>
                                              <p:pRg st="1" end="1"/>
                                            </p:txEl>
                                          </p:spTgt>
                                        </p:tgtEl>
                                        <p:attrNameLst>
                                          <p:attrName>fillcolor</p:attrName>
                                        </p:attrNameLst>
                                      </p:cBhvr>
                                      <p:to>
                                        <p:clrVal>
                                          <a:schemeClr val="accent2"/>
                                        </p:clrVal>
                                      </p:to>
                                    </p:set>
                                    <p:set>
                                      <p:cBhvr>
                                        <p:cTn id="62" dur="500" fill="hold"/>
                                        <p:tgtEl>
                                          <p:spTgt spid="5">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15</a:t>
            </a:fld>
            <a:endParaRPr lang="en-US"/>
          </a:p>
        </p:txBody>
      </p:sp>
      <p:sp>
        <p:nvSpPr>
          <p:cNvPr id="4" name="Title 1"/>
          <p:cNvSpPr>
            <a:spLocks noGrp="1"/>
          </p:cNvSpPr>
          <p:nvPr>
            <p:ph type="title"/>
          </p:nvPr>
        </p:nvSpPr>
        <p:spPr/>
        <p:txBody>
          <a:bodyPr>
            <a:noAutofit/>
          </a:bodyPr>
          <a:lstStyle/>
          <a:p>
            <a:r>
              <a:rPr lang="en-US"/>
              <a:t>Amazon EBS: Snapshots and data transfer</a:t>
            </a:r>
          </a:p>
        </p:txBody>
      </p:sp>
      <p:sp>
        <p:nvSpPr>
          <p:cNvPr id="5" name="Content Placeholder 2"/>
          <p:cNvSpPr>
            <a:spLocks noGrp="1"/>
          </p:cNvSpPr>
          <p:nvPr>
            <p:ph sz="quarter" idx="21"/>
          </p:nvPr>
        </p:nvSpPr>
        <p:spPr/>
        <p:txBody>
          <a:bodyPr/>
          <a:lstStyle/>
          <a:p>
            <a:pPr marL="514350" indent="-514350">
              <a:buFont typeface="+mj-lt"/>
              <a:buAutoNum type="arabicPeriod" startAt="3"/>
            </a:pPr>
            <a:r>
              <a:rPr lang="en-US" b="1" dirty="0"/>
              <a:t>Snapshots – </a:t>
            </a:r>
          </a:p>
          <a:p>
            <a:pPr marL="922338" lvl="1" indent="-465138"/>
            <a:r>
              <a:rPr lang="en-US" sz="2800" dirty="0"/>
              <a:t>Added </a:t>
            </a:r>
            <a:r>
              <a:rPr lang="en-US" sz="2800" dirty="0">
                <a:solidFill>
                  <a:srgbClr val="333399"/>
                </a:solidFill>
              </a:rPr>
              <a:t>cost</a:t>
            </a:r>
            <a:r>
              <a:rPr lang="en-US" sz="2800" dirty="0"/>
              <a:t> of Amazon EBS snapshots to Amazon S3 is per GB-month of data stored.</a:t>
            </a:r>
          </a:p>
          <a:p>
            <a:endParaRPr lang="en-US" dirty="0"/>
          </a:p>
          <a:p>
            <a:pPr marL="514350" indent="-514350">
              <a:buFont typeface="+mj-lt"/>
              <a:buAutoNum type="arabicPeriod" startAt="4"/>
            </a:pPr>
            <a:r>
              <a:rPr lang="en-US" b="1" dirty="0"/>
              <a:t>Data transfer – </a:t>
            </a:r>
          </a:p>
          <a:p>
            <a:pPr marL="922338" lvl="1" indent="-465138"/>
            <a:r>
              <a:rPr lang="en-US" sz="2800" dirty="0"/>
              <a:t>Inbound data transfer is free.</a:t>
            </a:r>
          </a:p>
          <a:p>
            <a:pPr marL="922338" lvl="1" indent="-465138"/>
            <a:r>
              <a:rPr lang="en-US" sz="2800" dirty="0"/>
              <a:t>Outbound data </a:t>
            </a:r>
            <a:r>
              <a:rPr lang="en-US" sz="2800" dirty="0">
                <a:solidFill>
                  <a:srgbClr val="333399"/>
                </a:solidFill>
              </a:rPr>
              <a:t>transfer across Regions </a:t>
            </a:r>
            <a:r>
              <a:rPr lang="en-US" sz="2800" dirty="0"/>
              <a:t>incurs charges.</a:t>
            </a:r>
            <a:endParaRPr lang="en-US" b="1" dirty="0"/>
          </a:p>
          <a:p>
            <a:pPr lvl="1"/>
            <a:endParaRPr lang="en-US" dirty="0"/>
          </a:p>
        </p:txBody>
      </p:sp>
    </p:spTree>
    <p:custDataLst>
      <p:tags r:id="rId1"/>
    </p:custDataLst>
    <p:extLst>
      <p:ext uri="{BB962C8B-B14F-4D97-AF65-F5344CB8AC3E}">
        <p14:creationId xmlns:p14="http://schemas.microsoft.com/office/powerpoint/2010/main" val="401155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style.color</p:attrName>
                                        </p:attrNameLst>
                                      </p:cBhvr>
                                      <p:to>
                                        <p:clrVal>
                                          <a:schemeClr val="accent2"/>
                                        </p:clrVal>
                                      </p:to>
                                    </p:set>
                                    <p:set>
                                      <p:cBhvr>
                                        <p:cTn id="7" dur="500" fill="hold"/>
                                        <p:tgtEl>
                                          <p:spTgt spid="5">
                                            <p:txEl>
                                              <p:pRg st="1" end="1"/>
                                            </p:txEl>
                                          </p:spTgt>
                                        </p:tgtEl>
                                        <p:attrNameLst>
                                          <p:attrName>fillcolor</p:attrName>
                                        </p:attrNameLst>
                                      </p:cBhvr>
                                      <p:to>
                                        <p:clrVal>
                                          <a:schemeClr val="accent2"/>
                                        </p:clrVal>
                                      </p:to>
                                    </p:set>
                                    <p:set>
                                      <p:cBhvr>
                                        <p:cTn id="8" dur="500" fill="hold"/>
                                        <p:tgtEl>
                                          <p:spTgt spid="5">
                                            <p:txEl>
                                              <p:pRg st="1" end="1"/>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3" end="3"/>
                                            </p:txEl>
                                          </p:spTgt>
                                        </p:tgtEl>
                                        <p:attrNameLst>
                                          <p:attrName>style.color</p:attrName>
                                        </p:attrNameLst>
                                      </p:cBhvr>
                                      <p:to>
                                        <p:clrVal>
                                          <a:schemeClr val="accent2"/>
                                        </p:clrVal>
                                      </p:to>
                                    </p:set>
                                    <p:set>
                                      <p:cBhvr>
                                        <p:cTn id="13" dur="500" fill="hold"/>
                                        <p:tgtEl>
                                          <p:spTgt spid="5">
                                            <p:txEl>
                                              <p:pRg st="3" end="3"/>
                                            </p:txEl>
                                          </p:spTgt>
                                        </p:tgtEl>
                                        <p:attrNameLst>
                                          <p:attrName>fillcolor</p:attrName>
                                        </p:attrNameLst>
                                      </p:cBhvr>
                                      <p:to>
                                        <p:clrVal>
                                          <a:schemeClr val="accent2"/>
                                        </p:clrVal>
                                      </p:to>
                                    </p:set>
                                    <p:set>
                                      <p:cBhvr>
                                        <p:cTn id="14" dur="500" fill="hold"/>
                                        <p:tgtEl>
                                          <p:spTgt spid="5">
                                            <p:txEl>
                                              <p:pRg st="3" end="3"/>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4" end="4"/>
                                            </p:txEl>
                                          </p:spTgt>
                                        </p:tgtEl>
                                        <p:attrNameLst>
                                          <p:attrName>style.color</p:attrName>
                                        </p:attrNameLst>
                                      </p:cBhvr>
                                      <p:to>
                                        <p:clrVal>
                                          <a:schemeClr val="accent2"/>
                                        </p:clrVal>
                                      </p:to>
                                    </p:set>
                                    <p:set>
                                      <p:cBhvr>
                                        <p:cTn id="19" dur="500" fill="hold"/>
                                        <p:tgtEl>
                                          <p:spTgt spid="5">
                                            <p:txEl>
                                              <p:pRg st="4" end="4"/>
                                            </p:txEl>
                                          </p:spTgt>
                                        </p:tgtEl>
                                        <p:attrNameLst>
                                          <p:attrName>fillcolor</p:attrName>
                                        </p:attrNameLst>
                                      </p:cBhvr>
                                      <p:to>
                                        <p:clrVal>
                                          <a:schemeClr val="accent2"/>
                                        </p:clrVal>
                                      </p:to>
                                    </p:set>
                                    <p:set>
                                      <p:cBhvr>
                                        <p:cTn id="20" dur="500" fill="hold"/>
                                        <p:tgtEl>
                                          <p:spTgt spid="5">
                                            <p:txEl>
                                              <p:pRg st="4" end="4"/>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5" end="5"/>
                                            </p:txEl>
                                          </p:spTgt>
                                        </p:tgtEl>
                                        <p:attrNameLst>
                                          <p:attrName>style.color</p:attrName>
                                        </p:attrNameLst>
                                      </p:cBhvr>
                                      <p:to>
                                        <p:clrVal>
                                          <a:schemeClr val="accent2"/>
                                        </p:clrVal>
                                      </p:to>
                                    </p:set>
                                    <p:set>
                                      <p:cBhvr>
                                        <p:cTn id="25" dur="500" fill="hold"/>
                                        <p:tgtEl>
                                          <p:spTgt spid="5">
                                            <p:txEl>
                                              <p:pRg st="5" end="5"/>
                                            </p:txEl>
                                          </p:spTgt>
                                        </p:tgtEl>
                                        <p:attrNameLst>
                                          <p:attrName>fillcolor</p:attrName>
                                        </p:attrNameLst>
                                      </p:cBhvr>
                                      <p:to>
                                        <p:clrVal>
                                          <a:schemeClr val="accent2"/>
                                        </p:clrVal>
                                      </p:to>
                                    </p:set>
                                    <p:set>
                                      <p:cBhvr>
                                        <p:cTn id="26" dur="500" fill="hold"/>
                                        <p:tgtEl>
                                          <p:spTgt spid="5">
                                            <p:txEl>
                                              <p:pRg st="5" end="5"/>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0" end="0"/>
                                            </p:txEl>
                                          </p:spTgt>
                                        </p:tgtEl>
                                        <p:attrNameLst>
                                          <p:attrName>style.color</p:attrName>
                                        </p:attrNameLst>
                                      </p:cBhvr>
                                      <p:to>
                                        <p:clrVal>
                                          <a:schemeClr val="accent2"/>
                                        </p:clrVal>
                                      </p:to>
                                    </p:set>
                                    <p:set>
                                      <p:cBhvr>
                                        <p:cTn id="31" dur="500" fill="hold"/>
                                        <p:tgtEl>
                                          <p:spTgt spid="5">
                                            <p:txEl>
                                              <p:pRg st="0" end="0"/>
                                            </p:txEl>
                                          </p:spTgt>
                                        </p:tgtEl>
                                        <p:attrNameLst>
                                          <p:attrName>fillcolor</p:attrName>
                                        </p:attrNameLst>
                                      </p:cBhvr>
                                      <p:to>
                                        <p:clrVal>
                                          <a:schemeClr val="accent2"/>
                                        </p:clrVal>
                                      </p:to>
                                    </p:set>
                                    <p:set>
                                      <p:cBhvr>
                                        <p:cTn id="32" dur="500" fill="hold"/>
                                        <p:tgtEl>
                                          <p:spTgt spid="5">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pPr/>
              <a:t>16</a:t>
            </a:fld>
            <a:endParaRPr lang="en-US"/>
          </a:p>
        </p:txBody>
      </p:sp>
      <p:sp>
        <p:nvSpPr>
          <p:cNvPr id="3" name="Title 2">
            <a:extLst>
              <a:ext uri="{FF2B5EF4-FFF2-40B4-BE49-F238E27FC236}">
                <a16:creationId xmlns:a16="http://schemas.microsoft.com/office/drawing/2014/main" xmlns="" id="{34A9215D-56A1-C14C-8D1D-ECD06964D449}"/>
              </a:ext>
            </a:extLst>
          </p:cNvPr>
          <p:cNvSpPr>
            <a:spLocks noGrp="1"/>
          </p:cNvSpPr>
          <p:nvPr>
            <p:ph type="ctrTitle"/>
          </p:nvPr>
        </p:nvSpPr>
        <p:spPr/>
        <p:txBody>
          <a:bodyPr/>
          <a:lstStyle/>
          <a:p>
            <a:r>
              <a:rPr lang="en-US"/>
              <a:t>Section 1 key takeaways</a:t>
            </a:r>
          </a:p>
        </p:txBody>
      </p:sp>
      <p:sp>
        <p:nvSpPr>
          <p:cNvPr id="5" name="Content Placeholder 4">
            <a:extLst>
              <a:ext uri="{FF2B5EF4-FFF2-40B4-BE49-F238E27FC236}">
                <a16:creationId xmlns:a16="http://schemas.microsoft.com/office/drawing/2014/main" xmlns="" id="{5DED86B2-95F3-E144-93EC-D7312615DDBA}"/>
              </a:ext>
            </a:extLst>
          </p:cNvPr>
          <p:cNvSpPr>
            <a:spLocks noGrp="1"/>
          </p:cNvSpPr>
          <p:nvPr>
            <p:ph type="body" idx="1"/>
          </p:nvPr>
        </p:nvSpPr>
        <p:spPr/>
        <p:txBody>
          <a:bodyPr/>
          <a:lstStyle/>
          <a:p>
            <a:pPr marL="0" indent="0" algn="just">
              <a:buNone/>
            </a:pPr>
            <a:r>
              <a:rPr lang="en-US" dirty="0"/>
              <a:t>Amazon EBS features:</a:t>
            </a:r>
          </a:p>
          <a:p>
            <a:pPr algn="just"/>
            <a:r>
              <a:rPr lang="en-US" dirty="0"/>
              <a:t>Persistent and customizable block storage for Amazon EC2</a:t>
            </a:r>
          </a:p>
          <a:p>
            <a:pPr algn="just"/>
            <a:r>
              <a:rPr lang="en-US" dirty="0"/>
              <a:t>HDD and SSD types</a:t>
            </a:r>
          </a:p>
          <a:p>
            <a:pPr algn="just"/>
            <a:r>
              <a:rPr lang="en-US" dirty="0"/>
              <a:t>Replicated in the same Availability Zone</a:t>
            </a:r>
          </a:p>
          <a:p>
            <a:pPr algn="just"/>
            <a:r>
              <a:rPr lang="en-US" dirty="0"/>
              <a:t>Easy and transparent encryption</a:t>
            </a:r>
          </a:p>
          <a:p>
            <a:pPr algn="just"/>
            <a:r>
              <a:rPr lang="en-US" dirty="0"/>
              <a:t>Elastic volumes</a:t>
            </a:r>
          </a:p>
          <a:p>
            <a:pPr algn="just"/>
            <a:r>
              <a:rPr lang="en-US" dirty="0"/>
              <a:t>Back up by using snapshots</a:t>
            </a:r>
          </a:p>
        </p:txBody>
      </p:sp>
      <p:pic>
        <p:nvPicPr>
          <p:cNvPr id="6" name="Picture Placeholder 6">
            <a:extLst>
              <a:ext uri="{FF2B5EF4-FFF2-40B4-BE49-F238E27FC236}">
                <a16:creationId xmlns:a16="http://schemas.microsoft.com/office/drawing/2014/main" xmlns=""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1901540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pPr/>
              <a:t>17</a:t>
            </a:fld>
            <a:endParaRPr lang="en-US"/>
          </a:p>
        </p:txBody>
      </p:sp>
      <p:sp>
        <p:nvSpPr>
          <p:cNvPr id="2" name="Title 1"/>
          <p:cNvSpPr>
            <a:spLocks noGrp="1"/>
          </p:cNvSpPr>
          <p:nvPr>
            <p:ph type="ctrTitle"/>
          </p:nvPr>
        </p:nvSpPr>
        <p:spPr/>
        <p:txBody>
          <a:bodyPr>
            <a:noAutofit/>
          </a:bodyPr>
          <a:lstStyle/>
          <a:p>
            <a:r>
              <a:rPr lang="en-US"/>
              <a:t>Lab 4: </a:t>
            </a:r>
            <a:br>
              <a:rPr lang="en-US"/>
            </a:br>
            <a:r>
              <a:rPr lang="en-US"/>
              <a:t>Working with Amazon EBS</a:t>
            </a:r>
          </a:p>
        </p:txBody>
      </p:sp>
      <p:pic>
        <p:nvPicPr>
          <p:cNvPr id="11" name="Content Placeholder 3">
            <a:extLst>
              <a:ext uri="{FF2B5EF4-FFF2-40B4-BE49-F238E27FC236}">
                <a16:creationId xmlns:a16="http://schemas.microsoft.com/office/drawing/2014/main" xmlns="" id="{6423631E-AD82-9743-8C78-CFE5440F9411}"/>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5000" y="1593453"/>
            <a:ext cx="5767388" cy="3983831"/>
          </a:xfrm>
          <a:prstGeom prst="rect">
            <a:avLst/>
          </a:prstGeom>
        </p:spPr>
      </p:pic>
    </p:spTree>
    <p:custDataLst>
      <p:tags r:id="rId1"/>
    </p:custDataLst>
    <p:extLst>
      <p:ext uri="{BB962C8B-B14F-4D97-AF65-F5344CB8AC3E}">
        <p14:creationId xmlns:p14="http://schemas.microsoft.com/office/powerpoint/2010/main" val="3556534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6FEF1DC-6605-4FB2-A901-DE9077E991D2}"/>
              </a:ex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18</a:t>
            </a:fld>
            <a:endParaRPr lang="en-US"/>
          </a:p>
        </p:txBody>
      </p:sp>
      <p:sp>
        <p:nvSpPr>
          <p:cNvPr id="2" name="Title 1"/>
          <p:cNvSpPr>
            <a:spLocks noGrp="1"/>
          </p:cNvSpPr>
          <p:nvPr>
            <p:ph type="title"/>
          </p:nvPr>
        </p:nvSpPr>
        <p:spPr/>
        <p:txBody>
          <a:bodyPr/>
          <a:lstStyle/>
          <a:p>
            <a:r>
              <a:rPr lang="en-US"/>
              <a:t>Lab 4: Scenario</a:t>
            </a:r>
          </a:p>
        </p:txBody>
      </p:sp>
      <p:sp>
        <p:nvSpPr>
          <p:cNvPr id="3" name="Content Placeholder 2"/>
          <p:cNvSpPr>
            <a:spLocks noGrp="1"/>
          </p:cNvSpPr>
          <p:nvPr>
            <p:ph sz="quarter" idx="21"/>
          </p:nvPr>
        </p:nvSpPr>
        <p:spPr/>
        <p:txBody>
          <a:bodyPr>
            <a:normAutofit/>
          </a:bodyPr>
          <a:lstStyle/>
          <a:p>
            <a:pPr marL="0" lvl="1" indent="0">
              <a:spcBef>
                <a:spcPts val="1800"/>
              </a:spcBef>
              <a:spcAft>
                <a:spcPts val="800"/>
              </a:spcAft>
              <a:buNone/>
            </a:pPr>
            <a:r>
              <a:rPr lang="en-US" sz="2800"/>
              <a:t>This lab is designed to show you how to create an Amazon EBS volume. After you create the volume, you will attach the volume to an Amazon EC2 instance, configure the instance to use a virtual disk, create a snapshot and then restore from the snapshot.</a:t>
            </a:r>
          </a:p>
        </p:txBody>
      </p:sp>
      <p:grpSp>
        <p:nvGrpSpPr>
          <p:cNvPr id="5" name="Group 4">
            <a:extLst>
              <a:ext uri="{FF2B5EF4-FFF2-40B4-BE49-F238E27FC236}">
                <a16:creationId xmlns:a16="http://schemas.microsoft.com/office/drawing/2014/main" xmlns="" id="{5CB94D2A-A5E3-43A2-BB1E-BC56C1B0AF69}"/>
              </a:ext>
              <a:ext uri="{C183D7F6-B498-43B3-948B-1728B52AA6E4}">
                <adec:decorative xmlns:adec="http://schemas.microsoft.com/office/drawing/2017/decorative" xmlns="" val="1"/>
              </a:ext>
            </a:extLst>
          </p:cNvPr>
          <p:cNvGrpSpPr/>
          <p:nvPr/>
        </p:nvGrpSpPr>
        <p:grpSpPr>
          <a:xfrm>
            <a:off x="3324734" y="3672872"/>
            <a:ext cx="5174340" cy="1534069"/>
            <a:chOff x="3324734" y="3672872"/>
            <a:chExt cx="4910212" cy="1534069"/>
          </a:xfrm>
        </p:grpSpPr>
        <p:sp>
          <p:nvSpPr>
            <p:cNvPr id="34" name="TextBox 34">
              <a:extLst>
                <a:ext uri="{FF2B5EF4-FFF2-40B4-BE49-F238E27FC236}">
                  <a16:creationId xmlns:a16="http://schemas.microsoft.com/office/drawing/2014/main" xmlns="" id="{15B8728B-D3BE-44C2-A206-3665F2F8FB00}"/>
                </a:ext>
                <a:ext uri="{C183D7F6-B498-43B3-948B-1728B52AA6E4}">
                  <adec:decorative xmlns:adec="http://schemas.microsoft.com/office/drawing/2017/decorative" xmlns="" val="1"/>
                </a:ext>
              </a:extLst>
            </p:cNvPr>
            <p:cNvSpPr txBox="1">
              <a:spLocks noChangeAspect="1" noChangeArrowheads="1"/>
            </p:cNvSpPr>
            <p:nvPr/>
          </p:nvSpPr>
          <p:spPr bwMode="auto">
            <a:xfrm>
              <a:off x="3324734" y="4375944"/>
              <a:ext cx="1173089" cy="830997"/>
            </a:xfrm>
            <a:prstGeom prst="rect">
              <a:avLst/>
            </a:prstGeom>
            <a:noFill/>
            <a:ln w="9525">
              <a:noFill/>
              <a:miter lim="800000"/>
              <a:headEnd/>
              <a:tailEnd/>
            </a:ln>
          </p:spPr>
          <p:txBody>
            <a:bodyPr wrap="square">
              <a:spAutoFit/>
            </a:bodyPr>
            <a:lstStyle/>
            <a:p>
              <a:pPr algn="ctr"/>
              <a:r>
                <a:rPr lang="en-US" sz="1600" b="1">
                  <a:solidFill>
                    <a:srgbClr val="6F2927"/>
                  </a:solidFill>
                  <a:latin typeface="Amazon Ember" panose="020B0603020204020204" pitchFamily="34" charset="0"/>
                  <a:ea typeface="Amazon Ember" panose="020B0603020204020204" pitchFamily="34" charset="0"/>
                  <a:cs typeface="Amazon Ember" panose="020B0603020204020204" pitchFamily="34" charset="0"/>
                </a:rPr>
                <a:t>Amazon EC2 instance</a:t>
              </a:r>
            </a:p>
          </p:txBody>
        </p:sp>
        <p:sp>
          <p:nvSpPr>
            <p:cNvPr id="35" name="TextBox 34">
              <a:extLst>
                <a:ext uri="{FF2B5EF4-FFF2-40B4-BE49-F238E27FC236}">
                  <a16:creationId xmlns:a16="http://schemas.microsoft.com/office/drawing/2014/main" xmlns="" id="{14330999-3487-49C7-8073-44B730CBE804}"/>
                </a:ext>
                <a:ext uri="{C183D7F6-B498-43B3-948B-1728B52AA6E4}">
                  <adec:decorative xmlns:adec="http://schemas.microsoft.com/office/drawing/2017/decorative" xmlns="" val="1"/>
                </a:ext>
              </a:extLst>
            </p:cNvPr>
            <p:cNvSpPr txBox="1">
              <a:spLocks noChangeAspect="1" noChangeArrowheads="1"/>
            </p:cNvSpPr>
            <p:nvPr/>
          </p:nvSpPr>
          <p:spPr bwMode="auto">
            <a:xfrm>
              <a:off x="5395244" y="4375944"/>
              <a:ext cx="1173089" cy="584775"/>
            </a:xfrm>
            <a:prstGeom prst="rect">
              <a:avLst/>
            </a:prstGeom>
            <a:noFill/>
            <a:ln w="9525">
              <a:noFill/>
              <a:miter lim="800000"/>
              <a:headEnd/>
              <a:tailEnd/>
            </a:ln>
          </p:spPr>
          <p:txBody>
            <a:bodyPr wrap="square">
              <a:spAutoFit/>
            </a:bodyPr>
            <a:lstStyle/>
            <a:p>
              <a:pPr algn="ctr"/>
              <a:r>
                <a:rPr lang="en-US" sz="1600" b="1">
                  <a:solidFill>
                    <a:srgbClr val="6F2927"/>
                  </a:solidFill>
                  <a:latin typeface="Amazon Ember" panose="020B0603020204020204" pitchFamily="34" charset="0"/>
                  <a:ea typeface="Amazon Ember" panose="020B0603020204020204" pitchFamily="34" charset="0"/>
                  <a:cs typeface="Amazon Ember" panose="020B0603020204020204" pitchFamily="34" charset="0"/>
                </a:rPr>
                <a:t>Amazon EBS</a:t>
              </a:r>
            </a:p>
          </p:txBody>
        </p:sp>
        <p:sp>
          <p:nvSpPr>
            <p:cNvPr id="36" name="TextBox 35">
              <a:extLst>
                <a:ext uri="{FF2B5EF4-FFF2-40B4-BE49-F238E27FC236}">
                  <a16:creationId xmlns:a16="http://schemas.microsoft.com/office/drawing/2014/main" xmlns="" id="{B69C4C29-CFD4-46CA-806C-4A27A0422583}"/>
                </a:ext>
                <a:ext uri="{C183D7F6-B498-43B3-948B-1728B52AA6E4}">
                  <adec:decorative xmlns:adec="http://schemas.microsoft.com/office/drawing/2017/decorative" xmlns="" val="1"/>
                </a:ext>
              </a:extLst>
            </p:cNvPr>
            <p:cNvSpPr txBox="1"/>
            <p:nvPr/>
          </p:nvSpPr>
          <p:spPr>
            <a:xfrm>
              <a:off x="7250210" y="4369589"/>
              <a:ext cx="984736" cy="296092"/>
            </a:xfrm>
            <a:prstGeom prst="rect">
              <a:avLst/>
            </a:prstGeom>
            <a:noFill/>
          </p:spPr>
          <p:txBody>
            <a:bodyPr wrap="square" lIns="0" tIns="0" rIns="0" bIns="0" rtlCol="0" anchor="t">
              <a:noAutofit/>
            </a:bodyPr>
            <a:lstStyle/>
            <a:p>
              <a:pPr algn="ctr"/>
              <a:r>
                <a:rPr lang="en-US" sz="1600" b="1"/>
                <a:t>Snapshot</a:t>
              </a:r>
            </a:p>
          </p:txBody>
        </p:sp>
        <p:sp>
          <p:nvSpPr>
            <p:cNvPr id="38" name="Right Arrow 6">
              <a:extLst>
                <a:ext uri="{FF2B5EF4-FFF2-40B4-BE49-F238E27FC236}">
                  <a16:creationId xmlns:a16="http://schemas.microsoft.com/office/drawing/2014/main" xmlns="" id="{08E3ED7B-7EA7-4273-8F0C-65492433DB93}"/>
                </a:ext>
                <a:ext uri="{C183D7F6-B498-43B3-948B-1728B52AA6E4}">
                  <adec:decorative xmlns:adec="http://schemas.microsoft.com/office/drawing/2017/decorative" xmlns="" val="1"/>
                </a:ext>
              </a:extLst>
            </p:cNvPr>
            <p:cNvSpPr/>
            <p:nvPr/>
          </p:nvSpPr>
          <p:spPr>
            <a:xfrm>
              <a:off x="4594298" y="3933330"/>
              <a:ext cx="735980" cy="200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26">
              <a:extLst>
                <a:ext uri="{FF2B5EF4-FFF2-40B4-BE49-F238E27FC236}">
                  <a16:creationId xmlns:a16="http://schemas.microsoft.com/office/drawing/2014/main" xmlns="" id="{7DCFEE12-5F9A-4376-932F-4F0E0EF7DE44}"/>
                </a:ext>
                <a:ext uri="{C183D7F6-B498-43B3-948B-1728B52AA6E4}">
                  <adec:decorative xmlns:adec="http://schemas.microsoft.com/office/drawing/2017/decorative" xmlns="" val="1"/>
                </a:ext>
              </a:extLst>
            </p:cNvPr>
            <p:cNvSpPr/>
            <p:nvPr/>
          </p:nvSpPr>
          <p:spPr>
            <a:xfrm>
              <a:off x="6552932" y="3938505"/>
              <a:ext cx="735980" cy="200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34">
              <a:extLst>
                <a:ext uri="{FF2B5EF4-FFF2-40B4-BE49-F238E27FC236}">
                  <a16:creationId xmlns:a16="http://schemas.microsoft.com/office/drawing/2014/main" xmlns="" id="{46489A33-98CB-4A06-813A-297ED552D011}"/>
                </a:ext>
                <a:ext uri="{C183D7F6-B498-43B3-948B-1728B52AA6E4}">
                  <adec:decorative xmlns:adec="http://schemas.microsoft.com/office/drawing/2017/decorative" xmlns="" val="1"/>
                </a:ext>
              </a:extLst>
            </p:cNvPr>
            <p:cNvSpPr txBox="1">
              <a:spLocks noChangeAspect="1" noChangeArrowheads="1"/>
            </p:cNvSpPr>
            <p:nvPr/>
          </p:nvSpPr>
          <p:spPr bwMode="auto">
            <a:xfrm>
              <a:off x="4350384" y="4132816"/>
              <a:ext cx="1173089" cy="338554"/>
            </a:xfrm>
            <a:prstGeom prst="rect">
              <a:avLst/>
            </a:prstGeom>
            <a:noFill/>
            <a:ln w="9525">
              <a:noFill/>
              <a:miter lim="800000"/>
              <a:headEnd/>
              <a:tailEnd/>
            </a:ln>
          </p:spPr>
          <p:txBody>
            <a:bodyPr wrap="square">
              <a:spAutoFit/>
            </a:bodyPr>
            <a:lstStyle/>
            <a:p>
              <a:pPr algn="ctr"/>
              <a:r>
                <a:rPr lang="en-US" sz="1600" b="1">
                  <a:solidFill>
                    <a:srgbClr val="6F2927"/>
                  </a:solidFill>
                  <a:latin typeface="Amazon Ember" panose="020B0603020204020204" pitchFamily="34" charset="0"/>
                  <a:ea typeface="Amazon Ember" panose="020B0603020204020204" pitchFamily="34" charset="0"/>
                  <a:cs typeface="Amazon Ember" panose="020B0603020204020204" pitchFamily="34" charset="0"/>
                </a:rPr>
                <a:t>Attached</a:t>
              </a:r>
            </a:p>
          </p:txBody>
        </p:sp>
        <p:sp>
          <p:nvSpPr>
            <p:cNvPr id="42" name="TextBox 34">
              <a:extLst>
                <a:ext uri="{FF2B5EF4-FFF2-40B4-BE49-F238E27FC236}">
                  <a16:creationId xmlns:a16="http://schemas.microsoft.com/office/drawing/2014/main" xmlns="" id="{DCC66836-47D0-480E-8621-C7B1B0B2FFAC}"/>
                </a:ext>
                <a:ext uri="{C183D7F6-B498-43B3-948B-1728B52AA6E4}">
                  <adec:decorative xmlns:adec="http://schemas.microsoft.com/office/drawing/2017/decorative" xmlns="" val="1"/>
                </a:ext>
              </a:extLst>
            </p:cNvPr>
            <p:cNvSpPr txBox="1">
              <a:spLocks noChangeAspect="1" noChangeArrowheads="1"/>
            </p:cNvSpPr>
            <p:nvPr/>
          </p:nvSpPr>
          <p:spPr bwMode="auto">
            <a:xfrm>
              <a:off x="6292665" y="4132816"/>
              <a:ext cx="1173089" cy="338554"/>
            </a:xfrm>
            <a:prstGeom prst="rect">
              <a:avLst/>
            </a:prstGeom>
            <a:noFill/>
            <a:ln w="9525">
              <a:noFill/>
              <a:miter lim="800000"/>
              <a:headEnd/>
              <a:tailEnd/>
            </a:ln>
          </p:spPr>
          <p:txBody>
            <a:bodyPr wrap="square">
              <a:spAutoFit/>
            </a:bodyPr>
            <a:lstStyle/>
            <a:p>
              <a:pPr algn="ctr"/>
              <a:r>
                <a:rPr lang="en-US" sz="1600" b="1">
                  <a:solidFill>
                    <a:srgbClr val="6F2927"/>
                  </a:solidFill>
                  <a:latin typeface="Amazon Ember" panose="020B0603020204020204" pitchFamily="34" charset="0"/>
                  <a:ea typeface="Amazon Ember" panose="020B0603020204020204" pitchFamily="34" charset="0"/>
                  <a:cs typeface="Amazon Ember" panose="020B0603020204020204" pitchFamily="34" charset="0"/>
                </a:rPr>
                <a:t>Created</a:t>
              </a:r>
            </a:p>
          </p:txBody>
        </p:sp>
        <p:pic>
          <p:nvPicPr>
            <p:cNvPr id="43" name="Graphic 42">
              <a:extLst>
                <a:ext uri="{FF2B5EF4-FFF2-40B4-BE49-F238E27FC236}">
                  <a16:creationId xmlns:a16="http://schemas.microsoft.com/office/drawing/2014/main" xmlns="" id="{9034518F-2539-4665-96D6-618CC33EB60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582770" y="3672872"/>
              <a:ext cx="711200" cy="711200"/>
            </a:xfrm>
            <a:prstGeom prst="rect">
              <a:avLst/>
            </a:prstGeom>
          </p:spPr>
        </p:pic>
        <p:pic>
          <p:nvPicPr>
            <p:cNvPr id="44" name="Graphic 43">
              <a:extLst>
                <a:ext uri="{FF2B5EF4-FFF2-40B4-BE49-F238E27FC236}">
                  <a16:creationId xmlns:a16="http://schemas.microsoft.com/office/drawing/2014/main" xmlns="" id="{CCCC468B-9A9E-43E4-8015-2510BFF9D83F}"/>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610788" y="3683266"/>
              <a:ext cx="711200" cy="711200"/>
            </a:xfrm>
            <a:prstGeom prst="rect">
              <a:avLst/>
            </a:prstGeom>
          </p:spPr>
        </p:pic>
        <p:pic>
          <p:nvPicPr>
            <p:cNvPr id="45" name="Graphic 44">
              <a:extLst>
                <a:ext uri="{FF2B5EF4-FFF2-40B4-BE49-F238E27FC236}">
                  <a16:creationId xmlns:a16="http://schemas.microsoft.com/office/drawing/2014/main" xmlns="" id="{D983EBD0-12A0-4208-9CCE-F3C27225A48D}"/>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376658" y="3747307"/>
              <a:ext cx="640080" cy="640080"/>
            </a:xfrm>
            <a:prstGeom prst="rect">
              <a:avLst/>
            </a:prstGeom>
          </p:spPr>
        </p:pic>
      </p:grpSp>
    </p:spTree>
    <p:custDataLst>
      <p:tags r:id="rId1"/>
    </p:custDataLst>
    <p:extLst>
      <p:ext uri="{BB962C8B-B14F-4D97-AF65-F5344CB8AC3E}">
        <p14:creationId xmlns:p14="http://schemas.microsoft.com/office/powerpoint/2010/main" val="326095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19</a:t>
            </a:fld>
            <a:endParaRPr lang="en-US"/>
          </a:p>
        </p:txBody>
      </p:sp>
      <p:sp>
        <p:nvSpPr>
          <p:cNvPr id="2" name="Title 1"/>
          <p:cNvSpPr>
            <a:spLocks noGrp="1"/>
          </p:cNvSpPr>
          <p:nvPr>
            <p:ph type="title"/>
          </p:nvPr>
        </p:nvSpPr>
        <p:spPr/>
        <p:txBody>
          <a:bodyPr>
            <a:normAutofit/>
          </a:bodyPr>
          <a:lstStyle/>
          <a:p>
            <a:r>
              <a:rPr lang="en-US"/>
              <a:t>Lab 4: Final product</a:t>
            </a:r>
          </a:p>
        </p:txBody>
      </p:sp>
      <p:grpSp>
        <p:nvGrpSpPr>
          <p:cNvPr id="6" name="Group 5">
            <a:extLst>
              <a:ext uri="{FF2B5EF4-FFF2-40B4-BE49-F238E27FC236}">
                <a16:creationId xmlns:a16="http://schemas.microsoft.com/office/drawing/2014/main" xmlns="" id="{2718393E-8AE8-44EE-BEB1-7693EA40D5A5}"/>
              </a:ext>
              <a:ext uri="{C183D7F6-B498-43B3-948B-1728B52AA6E4}">
                <adec:decorative xmlns:adec="http://schemas.microsoft.com/office/drawing/2017/decorative" xmlns="" val="1"/>
              </a:ext>
            </a:extLst>
          </p:cNvPr>
          <p:cNvGrpSpPr/>
          <p:nvPr/>
        </p:nvGrpSpPr>
        <p:grpSpPr>
          <a:xfrm>
            <a:off x="3324734" y="3265279"/>
            <a:ext cx="4910212" cy="1534069"/>
            <a:chOff x="3324734" y="3265279"/>
            <a:chExt cx="4910212" cy="1534069"/>
          </a:xfrm>
        </p:grpSpPr>
        <p:sp>
          <p:nvSpPr>
            <p:cNvPr id="18" name="TextBox 34" descr="Summary of the steps you took in the lab.">
              <a:extLst>
                <a:ext uri="{FF2B5EF4-FFF2-40B4-BE49-F238E27FC236}">
                  <a16:creationId xmlns:a16="http://schemas.microsoft.com/office/drawing/2014/main" xmlns="" id="{4CA0828C-5892-BB49-838A-9907366A6163}"/>
                </a:ext>
              </a:extLst>
            </p:cNvPr>
            <p:cNvSpPr txBox="1">
              <a:spLocks noChangeAspect="1" noChangeArrowheads="1"/>
            </p:cNvSpPr>
            <p:nvPr/>
          </p:nvSpPr>
          <p:spPr bwMode="auto">
            <a:xfrm>
              <a:off x="3324734" y="3968351"/>
              <a:ext cx="1173089" cy="830997"/>
            </a:xfrm>
            <a:prstGeom prst="rect">
              <a:avLst/>
            </a:prstGeom>
            <a:noFill/>
            <a:ln w="9525">
              <a:noFill/>
              <a:miter lim="800000"/>
              <a:headEnd/>
              <a:tailEnd/>
            </a:ln>
          </p:spPr>
          <p:txBody>
            <a:bodyPr wrap="square">
              <a:spAutoFit/>
            </a:bodyPr>
            <a:lstStyle/>
            <a:p>
              <a:pPr algn="ctr"/>
              <a:r>
                <a:rPr lang="en-US" sz="1600" b="1">
                  <a:solidFill>
                    <a:srgbClr val="6F2927"/>
                  </a:solidFill>
                  <a:latin typeface="Amazon Ember" panose="020B0603020204020204" pitchFamily="34" charset="0"/>
                  <a:ea typeface="Amazon Ember" panose="020B0603020204020204" pitchFamily="34" charset="0"/>
                  <a:cs typeface="Amazon Ember" panose="020B0603020204020204" pitchFamily="34" charset="0"/>
                </a:rPr>
                <a:t>Amazon EC2 instance</a:t>
              </a:r>
            </a:p>
          </p:txBody>
        </p:sp>
        <p:sp>
          <p:nvSpPr>
            <p:cNvPr id="19" name="TextBox 34" descr="Summary of the steps you took in the lab.">
              <a:extLst>
                <a:ext uri="{FF2B5EF4-FFF2-40B4-BE49-F238E27FC236}">
                  <a16:creationId xmlns:a16="http://schemas.microsoft.com/office/drawing/2014/main" xmlns="" id="{6B875FBD-4426-5241-8642-25819247E50C}"/>
                </a:ext>
              </a:extLst>
            </p:cNvPr>
            <p:cNvSpPr txBox="1">
              <a:spLocks noChangeAspect="1" noChangeArrowheads="1"/>
            </p:cNvSpPr>
            <p:nvPr/>
          </p:nvSpPr>
          <p:spPr bwMode="auto">
            <a:xfrm>
              <a:off x="5395244" y="3968351"/>
              <a:ext cx="1173089" cy="584775"/>
            </a:xfrm>
            <a:prstGeom prst="rect">
              <a:avLst/>
            </a:prstGeom>
            <a:noFill/>
            <a:ln w="9525">
              <a:noFill/>
              <a:miter lim="800000"/>
              <a:headEnd/>
              <a:tailEnd/>
            </a:ln>
          </p:spPr>
          <p:txBody>
            <a:bodyPr wrap="square">
              <a:spAutoFit/>
            </a:bodyPr>
            <a:lstStyle/>
            <a:p>
              <a:pPr algn="ctr"/>
              <a:r>
                <a:rPr lang="en-US" sz="1600" b="1">
                  <a:solidFill>
                    <a:srgbClr val="6F2927"/>
                  </a:solidFill>
                  <a:latin typeface="Amazon Ember" panose="020B0603020204020204" pitchFamily="34" charset="0"/>
                  <a:ea typeface="Amazon Ember" panose="020B0603020204020204" pitchFamily="34" charset="0"/>
                  <a:cs typeface="Amazon Ember" panose="020B0603020204020204" pitchFamily="34" charset="0"/>
                </a:rPr>
                <a:t>Amazon EBS</a:t>
              </a:r>
            </a:p>
          </p:txBody>
        </p:sp>
        <p:sp>
          <p:nvSpPr>
            <p:cNvPr id="20" name="TextBox 19" descr="Summary of the steps you took in the lab.">
              <a:extLst>
                <a:ext uri="{FF2B5EF4-FFF2-40B4-BE49-F238E27FC236}">
                  <a16:creationId xmlns:a16="http://schemas.microsoft.com/office/drawing/2014/main" xmlns="" id="{8AF01D8A-BD27-4845-AF1E-8446D1BB259D}"/>
                </a:ext>
              </a:extLst>
            </p:cNvPr>
            <p:cNvSpPr txBox="1"/>
            <p:nvPr/>
          </p:nvSpPr>
          <p:spPr>
            <a:xfrm>
              <a:off x="7250210" y="3961996"/>
              <a:ext cx="984736" cy="296092"/>
            </a:xfrm>
            <a:prstGeom prst="rect">
              <a:avLst/>
            </a:prstGeom>
            <a:noFill/>
          </p:spPr>
          <p:txBody>
            <a:bodyPr wrap="square" lIns="0" tIns="0" rIns="0" bIns="0" rtlCol="0" anchor="t">
              <a:noAutofit/>
            </a:bodyPr>
            <a:lstStyle/>
            <a:p>
              <a:pPr algn="ctr"/>
              <a:r>
                <a:rPr lang="en-US" sz="1600" b="1"/>
                <a:t>Snapshot</a:t>
              </a:r>
            </a:p>
          </p:txBody>
        </p:sp>
        <p:sp>
          <p:nvSpPr>
            <p:cNvPr id="7" name="Right Arrow 6" descr="Summary of the steps you took in the lab.">
              <a:extLst>
                <a:ext uri="{FF2B5EF4-FFF2-40B4-BE49-F238E27FC236}">
                  <a16:creationId xmlns:a16="http://schemas.microsoft.com/office/drawing/2014/main" xmlns="" id="{AC9ABB83-71C6-0447-929E-9AC168956DC2}"/>
                </a:ext>
              </a:extLst>
            </p:cNvPr>
            <p:cNvSpPr/>
            <p:nvPr/>
          </p:nvSpPr>
          <p:spPr>
            <a:xfrm>
              <a:off x="4594298" y="3525737"/>
              <a:ext cx="735980" cy="200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descr="Summary of the steps you took in the lab.">
              <a:extLst>
                <a:ext uri="{FF2B5EF4-FFF2-40B4-BE49-F238E27FC236}">
                  <a16:creationId xmlns:a16="http://schemas.microsoft.com/office/drawing/2014/main" xmlns="" id="{F0F58587-6721-A842-AB00-4AA2FB2FFD8B}"/>
                </a:ext>
              </a:extLst>
            </p:cNvPr>
            <p:cNvSpPr/>
            <p:nvPr/>
          </p:nvSpPr>
          <p:spPr>
            <a:xfrm>
              <a:off x="6552932" y="3530912"/>
              <a:ext cx="735980" cy="200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34" descr="Summary of the steps you took in the lab.">
              <a:extLst>
                <a:ext uri="{FF2B5EF4-FFF2-40B4-BE49-F238E27FC236}">
                  <a16:creationId xmlns:a16="http://schemas.microsoft.com/office/drawing/2014/main" xmlns="" id="{2C1DB8B9-3C74-4F4A-8968-9DA04CF9333A}"/>
                </a:ext>
              </a:extLst>
            </p:cNvPr>
            <p:cNvSpPr txBox="1">
              <a:spLocks noChangeAspect="1" noChangeArrowheads="1"/>
            </p:cNvSpPr>
            <p:nvPr/>
          </p:nvSpPr>
          <p:spPr bwMode="auto">
            <a:xfrm>
              <a:off x="4350384" y="3725223"/>
              <a:ext cx="1173089" cy="338554"/>
            </a:xfrm>
            <a:prstGeom prst="rect">
              <a:avLst/>
            </a:prstGeom>
            <a:noFill/>
            <a:ln w="9525">
              <a:noFill/>
              <a:miter lim="800000"/>
              <a:headEnd/>
              <a:tailEnd/>
            </a:ln>
          </p:spPr>
          <p:txBody>
            <a:bodyPr wrap="square">
              <a:spAutoFit/>
            </a:bodyPr>
            <a:lstStyle/>
            <a:p>
              <a:pPr algn="ctr"/>
              <a:r>
                <a:rPr lang="en-US" sz="1600" b="1">
                  <a:solidFill>
                    <a:srgbClr val="6F2927"/>
                  </a:solidFill>
                  <a:latin typeface="Amazon Ember" panose="020B0603020204020204" pitchFamily="34" charset="0"/>
                  <a:ea typeface="Amazon Ember" panose="020B0603020204020204" pitchFamily="34" charset="0"/>
                  <a:cs typeface="Amazon Ember" panose="020B0603020204020204" pitchFamily="34" charset="0"/>
                </a:rPr>
                <a:t>Attached</a:t>
              </a:r>
            </a:p>
          </p:txBody>
        </p:sp>
        <p:sp>
          <p:nvSpPr>
            <p:cNvPr id="29" name="TextBox 34">
              <a:extLst>
                <a:ext uri="{FF2B5EF4-FFF2-40B4-BE49-F238E27FC236}">
                  <a16:creationId xmlns:a16="http://schemas.microsoft.com/office/drawing/2014/main" xmlns="" id="{A9FADD2A-789C-9546-90B5-8A468A0B8F47}"/>
                </a:ext>
                <a:ext uri="{C183D7F6-B498-43B3-948B-1728B52AA6E4}">
                  <adec:decorative xmlns:adec="http://schemas.microsoft.com/office/drawing/2017/decorative" xmlns="" val="1"/>
                </a:ext>
              </a:extLst>
            </p:cNvPr>
            <p:cNvSpPr txBox="1">
              <a:spLocks noChangeAspect="1" noChangeArrowheads="1"/>
            </p:cNvSpPr>
            <p:nvPr/>
          </p:nvSpPr>
          <p:spPr bwMode="auto">
            <a:xfrm>
              <a:off x="6292665" y="3725223"/>
              <a:ext cx="1173089" cy="338554"/>
            </a:xfrm>
            <a:prstGeom prst="rect">
              <a:avLst/>
            </a:prstGeom>
            <a:noFill/>
            <a:ln w="9525">
              <a:noFill/>
              <a:miter lim="800000"/>
              <a:headEnd/>
              <a:tailEnd/>
            </a:ln>
          </p:spPr>
          <p:txBody>
            <a:bodyPr wrap="square">
              <a:spAutoFit/>
            </a:bodyPr>
            <a:lstStyle/>
            <a:p>
              <a:pPr algn="ctr"/>
              <a:r>
                <a:rPr lang="en-US" sz="1600" b="1">
                  <a:solidFill>
                    <a:srgbClr val="6F2927"/>
                  </a:solidFill>
                  <a:latin typeface="Amazon Ember" panose="020B0603020204020204" pitchFamily="34" charset="0"/>
                  <a:ea typeface="Amazon Ember" panose="020B0603020204020204" pitchFamily="34" charset="0"/>
                  <a:cs typeface="Amazon Ember" panose="020B0603020204020204" pitchFamily="34" charset="0"/>
                </a:rPr>
                <a:t>Created</a:t>
              </a:r>
            </a:p>
          </p:txBody>
        </p:sp>
        <p:pic>
          <p:nvPicPr>
            <p:cNvPr id="22" name="Graphic 21" descr="Summary of the steps you took in the lab.">
              <a:extLst>
                <a:ext uri="{FF2B5EF4-FFF2-40B4-BE49-F238E27FC236}">
                  <a16:creationId xmlns:a16="http://schemas.microsoft.com/office/drawing/2014/main" xmlns="" id="{8AA75D19-1576-48B9-B24D-9DCE8BC62327}"/>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582770" y="3265279"/>
              <a:ext cx="711200" cy="711200"/>
            </a:xfrm>
            <a:prstGeom prst="rect">
              <a:avLst/>
            </a:prstGeom>
          </p:spPr>
        </p:pic>
        <p:pic>
          <p:nvPicPr>
            <p:cNvPr id="24" name="Graphic 23" descr="Summary of the steps you took in the lab.">
              <a:extLst>
                <a:ext uri="{FF2B5EF4-FFF2-40B4-BE49-F238E27FC236}">
                  <a16:creationId xmlns:a16="http://schemas.microsoft.com/office/drawing/2014/main" xmlns="" id="{591D1564-0D18-4299-A4BA-2016E52022BA}"/>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610788" y="3275673"/>
              <a:ext cx="711200" cy="711200"/>
            </a:xfrm>
            <a:prstGeom prst="rect">
              <a:avLst/>
            </a:prstGeom>
          </p:spPr>
        </p:pic>
        <p:pic>
          <p:nvPicPr>
            <p:cNvPr id="25" name="Graphic 24" descr="Summary of the steps you took in the lab.">
              <a:extLst>
                <a:ext uri="{FF2B5EF4-FFF2-40B4-BE49-F238E27FC236}">
                  <a16:creationId xmlns:a16="http://schemas.microsoft.com/office/drawing/2014/main" xmlns="" id="{C899A828-50C6-4D83-BAE4-01C9B2C63136}"/>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376658" y="3339714"/>
              <a:ext cx="640080" cy="640080"/>
            </a:xfrm>
            <a:prstGeom prst="rect">
              <a:avLst/>
            </a:prstGeom>
          </p:spPr>
        </p:pic>
      </p:grpSp>
    </p:spTree>
    <p:custDataLst>
      <p:tags r:id="rId1"/>
    </p:custDataLst>
    <p:extLst>
      <p:ext uri="{BB962C8B-B14F-4D97-AF65-F5344CB8AC3E}">
        <p14:creationId xmlns:p14="http://schemas.microsoft.com/office/powerpoint/2010/main" val="241396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descr="Module 7: Storage."/>
          <p:cNvSpPr>
            <a:spLocks noGrp="1"/>
          </p:cNvSpPr>
          <p:nvPr>
            <p:ph type="title"/>
          </p:nvPr>
        </p:nvSpPr>
        <p:spPr/>
        <p:txBody>
          <a:bodyPr/>
          <a:lstStyle/>
          <a:p>
            <a:r>
              <a:rPr lang="en-US" sz="5400"/>
              <a:t>Module 7: Storage</a:t>
            </a:r>
          </a:p>
        </p:txBody>
      </p:sp>
      <p:sp>
        <p:nvSpPr>
          <p:cNvPr id="2" name="Text Placeholder 1" descr="AWS Academy Cloud Foundations.">
            <a:extLst>
              <a:ext uri="{FF2B5EF4-FFF2-40B4-BE49-F238E27FC236}">
                <a16:creationId xmlns:a16="http://schemas.microsoft.com/office/drawing/2014/main" xmlns="" id="{E8213009-50A0-5448-BFE6-30EFBA8DB8F6}"/>
              </a:ext>
            </a:extLst>
          </p:cNvPr>
          <p:cNvSpPr>
            <a:spLocks noGrp="1"/>
          </p:cNvSpPr>
          <p:nvPr>
            <p:ph type="subTitle" idx="1"/>
          </p:nvPr>
        </p:nvSpPr>
        <p:spPr/>
        <p:txBody>
          <a:bodyPr>
            <a:normAutofit/>
          </a:bodyPr>
          <a:lstStyle/>
          <a:p>
            <a:r>
              <a:rPr lang="en-US"/>
              <a:t>AWS Academy Cloud Foundations</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20</a:t>
            </a:fld>
            <a:endParaRPr lang="en-US"/>
          </a:p>
        </p:txBody>
      </p:sp>
      <p:pic>
        <p:nvPicPr>
          <p:cNvPr id="4" name="Picture 3">
            <a:extLst>
              <a:ext uri="{FF2B5EF4-FFF2-40B4-BE49-F238E27FC236}">
                <a16:creationId xmlns:a16="http://schemas.microsoft.com/office/drawing/2014/main" xmlns="" id="{425E8405-D4BA-7847-9F9B-BD8A99A69246}"/>
              </a:ext>
              <a:ext uri="{C183D7F6-B498-43B3-948B-1728B52AA6E4}">
                <adec:decorative xmlns:adec="http://schemas.microsoft.com/office/drawing/2017/decorative" xmlns=""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6" t="30618" r="126" b="15757"/>
          <a:stretch/>
        </p:blipFill>
        <p:spPr>
          <a:xfrm>
            <a:off x="-60960" y="1920240"/>
            <a:ext cx="12252960" cy="4358640"/>
          </a:xfrm>
          <a:prstGeom prst="rect">
            <a:avLst/>
          </a:prstGeom>
        </p:spPr>
      </p:pic>
      <p:sp>
        <p:nvSpPr>
          <p:cNvPr id="8" name="Title 5">
            <a:extLst>
              <a:ext uri="{FF2B5EF4-FFF2-40B4-BE49-F238E27FC236}">
                <a16:creationId xmlns:a16="http://schemas.microsoft.com/office/drawing/2014/main" xmlns="" id="{E2649A16-71FE-704E-AE3D-37A2D88068C4}"/>
              </a:ext>
            </a:extLst>
          </p:cNvPr>
          <p:cNvSpPr txBox="1">
            <a:spLocks noGrp="1"/>
          </p:cNvSpPr>
          <p:nvPr>
            <p:ph type="title" idx="4294967295"/>
          </p:nvPr>
        </p:nvSpPr>
        <p:spPr>
          <a:xfrm>
            <a:off x="6617368" y="2168012"/>
            <a:ext cx="5155532" cy="38493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6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bg1"/>
                </a:solidFill>
                <a:effectLst/>
                <a:uLnTx/>
                <a:uFillTx/>
                <a:latin typeface="Amazon Ember" panose="02000000000000000000" pitchFamily="2" charset="0"/>
                <a:ea typeface="Amazon Ember" panose="02000000000000000000" pitchFamily="2" charset="0"/>
                <a:cs typeface="Amazon Ember Light" panose="020B0403020204020204" pitchFamily="34" charset="0"/>
              </a:rPr>
              <a:t>Begin Lab 4: Working with Amazon EBS</a:t>
            </a:r>
          </a:p>
        </p:txBody>
      </p:sp>
      <p:grpSp>
        <p:nvGrpSpPr>
          <p:cNvPr id="9" name="Group 8">
            <a:extLst>
              <a:ext uri="{FF2B5EF4-FFF2-40B4-BE49-F238E27FC236}">
                <a16:creationId xmlns:a16="http://schemas.microsoft.com/office/drawing/2014/main" xmlns="" id="{10DC9E4A-8285-4049-983B-7423DA3CE8FF}"/>
              </a:ext>
              <a:ext uri="{C183D7F6-B498-43B3-948B-1728B52AA6E4}">
                <adec:decorative xmlns:adec="http://schemas.microsoft.com/office/drawing/2017/decorative" xmlns="" val="1"/>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xmlns="" id="{AAC56321-5D68-4446-BED2-5F762D71FEF3}"/>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45C163E9-58FA-F745-9B8A-FE0E60F9CF77}"/>
                </a:ext>
                <a:ext uri="{C183D7F6-B498-43B3-948B-1728B52AA6E4}">
                  <adec:decorative xmlns:adec="http://schemas.microsoft.com/office/drawing/2017/decorative" xmlns=""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xmlns="" id="{93CB1352-7A73-A74D-9F66-0C5041597E9C}"/>
              </a:ext>
            </a:extLst>
          </p:cNvPr>
          <p:cNvSpPr txBox="1"/>
          <p:nvPr/>
        </p:nvSpPr>
        <p:spPr>
          <a:xfrm>
            <a:off x="836356" y="1225074"/>
            <a:ext cx="1926530" cy="338554"/>
          </a:xfrm>
          <a:prstGeom prst="rect">
            <a:avLst/>
          </a:prstGeom>
          <a:noFill/>
        </p:spPr>
        <p:txBody>
          <a:bodyPr wrap="square" rtlCol="0">
            <a:spAutoFit/>
          </a:bodyPr>
          <a:lstStyle/>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 30 minutes</a:t>
            </a:r>
          </a:p>
        </p:txBody>
      </p:sp>
    </p:spTree>
    <p:custDataLst>
      <p:tags r:id="rId1"/>
    </p:custDataLst>
    <p:extLst>
      <p:ext uri="{BB962C8B-B14F-4D97-AF65-F5344CB8AC3E}">
        <p14:creationId xmlns:p14="http://schemas.microsoft.com/office/powerpoint/2010/main" val="2819450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a:t>Section 2: Amazon Simple Storage Service (Amazon S3) </a:t>
            </a:r>
          </a:p>
        </p:txBody>
      </p:sp>
      <p:sp>
        <p:nvSpPr>
          <p:cNvPr id="3" name="Text Placeholder 2">
            <a:extLst>
              <a:ext uri="{FF2B5EF4-FFF2-40B4-BE49-F238E27FC236}">
                <a16:creationId xmlns:a16="http://schemas.microsoft.com/office/drawing/2014/main" xmlns="" id="{CD64B8E0-60AD-514D-93D6-076C58CF731E}"/>
              </a:ext>
            </a:extLst>
          </p:cNvPr>
          <p:cNvSpPr>
            <a:spLocks noGrp="1"/>
          </p:cNvSpPr>
          <p:nvPr>
            <p:ph type="subTitle" idx="1"/>
          </p:nvPr>
        </p:nvSpPr>
        <p:spPr/>
        <p:txBody>
          <a:bodyPr>
            <a:normAutofit/>
          </a:bodyPr>
          <a:lstStyle/>
          <a:p>
            <a:r>
              <a:rPr lang="en-US"/>
              <a:t>Module 7: Storage</a:t>
            </a:r>
          </a:p>
        </p:txBody>
      </p:sp>
    </p:spTree>
    <p:custDataLst>
      <p:tags r:id="rId1"/>
    </p:custDataLst>
    <p:extLst>
      <p:ext uri="{BB962C8B-B14F-4D97-AF65-F5344CB8AC3E}">
        <p14:creationId xmlns:p14="http://schemas.microsoft.com/office/powerpoint/2010/main" val="3937626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22</a:t>
            </a:fld>
            <a:endParaRPr lang="en-US"/>
          </a:p>
        </p:txBody>
      </p:sp>
      <p:sp>
        <p:nvSpPr>
          <p:cNvPr id="2" name="Title 1"/>
          <p:cNvSpPr>
            <a:spLocks noGrp="1"/>
          </p:cNvSpPr>
          <p:nvPr>
            <p:ph type="title"/>
          </p:nvPr>
        </p:nvSpPr>
        <p:spPr/>
        <p:txBody>
          <a:bodyPr/>
          <a:lstStyle/>
          <a:p>
            <a:r>
              <a:rPr lang="en-US" dirty="0" smtClean="0"/>
              <a:t>Simple Storage Service  (S3)</a:t>
            </a:r>
            <a:endParaRPr lang="en-US" dirty="0"/>
          </a:p>
        </p:txBody>
      </p:sp>
      <p:sp>
        <p:nvSpPr>
          <p:cNvPr id="3" name="Content Placeholder 2"/>
          <p:cNvSpPr>
            <a:spLocks noGrp="1"/>
          </p:cNvSpPr>
          <p:nvPr>
            <p:ph sz="quarter" idx="21"/>
          </p:nvPr>
        </p:nvSpPr>
        <p:spPr/>
        <p:txBody>
          <a:bodyPr>
            <a:normAutofit/>
          </a:bodyPr>
          <a:lstStyle/>
          <a:p>
            <a:pPr lvl="0"/>
            <a:r>
              <a:rPr lang="en-US" sz="3000" dirty="0" smtClean="0"/>
              <a:t>S3 </a:t>
            </a:r>
            <a:r>
              <a:rPr lang="en-US" sz="3000" dirty="0"/>
              <a:t>is </a:t>
            </a:r>
            <a:r>
              <a:rPr lang="en-US" sz="3000" b="1" dirty="0">
                <a:solidFill>
                  <a:srgbClr val="333399"/>
                </a:solidFill>
              </a:rPr>
              <a:t>object-leve</a:t>
            </a:r>
            <a:r>
              <a:rPr lang="en-US" sz="3000" dirty="0">
                <a:solidFill>
                  <a:srgbClr val="333399"/>
                </a:solidFill>
              </a:rPr>
              <a:t>l</a:t>
            </a:r>
            <a:r>
              <a:rPr lang="en-US" sz="3000" dirty="0"/>
              <a:t> </a:t>
            </a:r>
            <a:r>
              <a:rPr lang="en-US" sz="3000" dirty="0" smtClean="0"/>
              <a:t>storage</a:t>
            </a:r>
          </a:p>
          <a:p>
            <a:pPr lvl="1"/>
            <a:r>
              <a:rPr lang="en-US" sz="2800" dirty="0"/>
              <a:t>I</a:t>
            </a:r>
            <a:r>
              <a:rPr lang="en-US" sz="2800" dirty="0" smtClean="0"/>
              <a:t>f </a:t>
            </a:r>
            <a:r>
              <a:rPr lang="en-US" sz="2800" dirty="0"/>
              <a:t>you want to change a part of a file, you must make the change and then re-upload the entire modified </a:t>
            </a:r>
            <a:r>
              <a:rPr lang="en-US" sz="2800" dirty="0" smtClean="0"/>
              <a:t>file </a:t>
            </a:r>
            <a:endParaRPr lang="en-US" sz="2800" dirty="0"/>
          </a:p>
          <a:p>
            <a:r>
              <a:rPr lang="en-US" sz="3000" dirty="0"/>
              <a:t>S</a:t>
            </a:r>
            <a:r>
              <a:rPr lang="en-US" sz="3000" dirty="0" smtClean="0"/>
              <a:t>tores </a:t>
            </a:r>
            <a:r>
              <a:rPr lang="en-US" sz="3000" dirty="0"/>
              <a:t>data as objects within resources that are called </a:t>
            </a:r>
            <a:r>
              <a:rPr lang="en-US" sz="3000" b="1" dirty="0" smtClean="0">
                <a:solidFill>
                  <a:srgbClr val="333399"/>
                </a:solidFill>
              </a:rPr>
              <a:t>buckets</a:t>
            </a:r>
            <a:endParaRPr lang="en-US" sz="3000" b="1" dirty="0">
              <a:solidFill>
                <a:srgbClr val="333399"/>
              </a:solidFill>
            </a:endParaRPr>
          </a:p>
        </p:txBody>
      </p:sp>
      <p:pic>
        <p:nvPicPr>
          <p:cNvPr id="5" name="Graphic 5">
            <a:extLst>
              <a:ext uri="{FF2B5EF4-FFF2-40B4-BE49-F238E27FC236}">
                <a16:creationId xmlns:a16="http://schemas.microsoft.com/office/drawing/2014/main" xmlns="" id="{72206458-AEBB-4C80-B3D9-09A14B171ACD}"/>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333059" y="3788875"/>
            <a:ext cx="1634610" cy="1634610"/>
          </a:xfrm>
          <a:prstGeom prst="rect">
            <a:avLst/>
          </a:prstGeom>
        </p:spPr>
      </p:pic>
      <p:sp>
        <p:nvSpPr>
          <p:cNvPr id="7" name="TextBox 6">
            <a:extLst>
              <a:ext uri="{FF2B5EF4-FFF2-40B4-BE49-F238E27FC236}">
                <a16:creationId xmlns:a16="http://schemas.microsoft.com/office/drawing/2014/main" xmlns="" id="{F6B5E4BC-5E07-441C-90B1-7C6345044B83}"/>
              </a:ext>
            </a:extLst>
          </p:cNvPr>
          <p:cNvSpPr txBox="1"/>
          <p:nvPr/>
        </p:nvSpPr>
        <p:spPr>
          <a:xfrm>
            <a:off x="3466791" y="5512382"/>
            <a:ext cx="5367146" cy="954107"/>
          </a:xfrm>
          <a:prstGeom prst="rect">
            <a:avLst/>
          </a:prstGeom>
          <a:noFill/>
        </p:spPr>
        <p:txBody>
          <a:bodyPr wrap="square" rtlCol="0">
            <a:spAutoFit/>
          </a:bodyPr>
          <a:lstStyle/>
          <a:p>
            <a:pPr algn="ctr"/>
            <a:r>
              <a:rPr lang="en-US" sz="2800" dirty="0" smtClean="0"/>
              <a:t>Amazon Simple Storage Service (Amazon S3)</a:t>
            </a:r>
            <a:endParaRPr lang="en-US" sz="2800" dirty="0"/>
          </a:p>
        </p:txBody>
      </p:sp>
    </p:spTree>
    <p:custDataLst>
      <p:tags r:id="rId1"/>
    </p:custDataLst>
    <p:extLst>
      <p:ext uri="{BB962C8B-B14F-4D97-AF65-F5344CB8AC3E}">
        <p14:creationId xmlns:p14="http://schemas.microsoft.com/office/powerpoint/2010/main" val="2839227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CD2EA61A-72D7-E8DF-3C47-7A71F2A39CC9}"/>
              </a:ext>
            </a:extLst>
          </p:cNvPr>
          <p:cNvSpPr>
            <a:spLocks noGrp="1"/>
          </p:cNvSpPr>
          <p:nvPr>
            <p:ph type="sldNum" sz="quarter" idx="20"/>
          </p:nvPr>
        </p:nvSpPr>
        <p:spPr/>
        <p:txBody>
          <a:bodyPr/>
          <a:lstStyle/>
          <a:p>
            <a:fld id="{930176A1-BCF0-4712-97A6-6B495F55390B}" type="slidenum">
              <a:rPr lang="en-US" smtClean="0"/>
              <a:t>23</a:t>
            </a:fld>
            <a:endParaRPr lang="en-US"/>
          </a:p>
        </p:txBody>
      </p:sp>
      <p:sp>
        <p:nvSpPr>
          <p:cNvPr id="2" name="Title 1">
            <a:extLst>
              <a:ext uri="{C183D7F6-B498-43B3-948B-1728B52AA6E4}">
                <adec:decorative xmlns:adec="http://schemas.microsoft.com/office/drawing/2017/decorative" xmlns="" val="0"/>
              </a:ext>
            </a:extLst>
          </p:cNvPr>
          <p:cNvSpPr>
            <a:spLocks noGrp="1"/>
          </p:cNvSpPr>
          <p:nvPr>
            <p:ph type="title"/>
          </p:nvPr>
        </p:nvSpPr>
        <p:spPr/>
        <p:txBody>
          <a:bodyPr/>
          <a:lstStyle/>
          <a:p>
            <a:r>
              <a:rPr lang="en-US" dirty="0" smtClean="0"/>
              <a:t>S3 </a:t>
            </a:r>
            <a:r>
              <a:rPr lang="en-US" dirty="0"/>
              <a:t>overview</a:t>
            </a:r>
          </a:p>
        </p:txBody>
      </p:sp>
      <p:grpSp>
        <p:nvGrpSpPr>
          <p:cNvPr id="10" name="Group 9">
            <a:extLst>
              <a:ext uri="{FF2B5EF4-FFF2-40B4-BE49-F238E27FC236}">
                <a16:creationId xmlns:a16="http://schemas.microsoft.com/office/drawing/2014/main" xmlns="" id="{8D9FA559-BA4A-4FB7-A143-BE9A5C7716B6}"/>
              </a:ext>
              <a:ext uri="{C183D7F6-B498-43B3-948B-1728B52AA6E4}">
                <adec:decorative xmlns:adec="http://schemas.microsoft.com/office/drawing/2017/decorative" xmlns="" val="1"/>
              </a:ext>
            </a:extLst>
          </p:cNvPr>
          <p:cNvGrpSpPr/>
          <p:nvPr/>
        </p:nvGrpSpPr>
        <p:grpSpPr>
          <a:xfrm>
            <a:off x="1" y="1273084"/>
            <a:ext cx="12191999" cy="5105400"/>
            <a:chOff x="1" y="1273084"/>
            <a:chExt cx="12191999" cy="5105400"/>
          </a:xfrm>
        </p:grpSpPr>
        <p:grpSp>
          <p:nvGrpSpPr>
            <p:cNvPr id="9" name="Group 8">
              <a:extLst>
                <a:ext uri="{FF2B5EF4-FFF2-40B4-BE49-F238E27FC236}">
                  <a16:creationId xmlns:a16="http://schemas.microsoft.com/office/drawing/2014/main" xmlns="" id="{B4E35822-4B86-4035-925C-F608078F6551}"/>
                </a:ext>
              </a:extLst>
            </p:cNvPr>
            <p:cNvGrpSpPr/>
            <p:nvPr/>
          </p:nvGrpSpPr>
          <p:grpSpPr>
            <a:xfrm>
              <a:off x="1" y="1273084"/>
              <a:ext cx="12191999" cy="5105400"/>
              <a:chOff x="-30967" y="1273084"/>
              <a:chExt cx="12191999" cy="5105400"/>
            </a:xfrm>
          </p:grpSpPr>
          <p:pic>
            <p:nvPicPr>
              <p:cNvPr id="5" name="Picture 4">
                <a:extLst>
                  <a:ext uri="{C183D7F6-B498-43B3-948B-1728B52AA6E4}">
                    <adec:decorative xmlns:adec="http://schemas.microsoft.com/office/drawing/2017/decorative" xmlns="" val="1"/>
                  </a:ext>
                </a:extLst>
              </p:cNvPr>
              <p:cNvPicPr>
                <a:picLocks noChangeAspect="1"/>
              </p:cNvPicPr>
              <p:nvPr/>
            </p:nvPicPr>
            <p:blipFill rotWithShape="1">
              <a:blip r:embed="rId4"/>
              <a:srcRect t="6889" b="11271"/>
              <a:stretch/>
            </p:blipFill>
            <p:spPr>
              <a:xfrm>
                <a:off x="-30967" y="1273084"/>
                <a:ext cx="12191999" cy="5105400"/>
              </a:xfrm>
              <a:prstGeom prst="rect">
                <a:avLst/>
              </a:prstGeom>
              <a:ln w="19050">
                <a:noFill/>
              </a:ln>
            </p:spPr>
          </p:pic>
          <p:sp>
            <p:nvSpPr>
              <p:cNvPr id="6" name="Rectangle 5">
                <a:extLst>
                  <a:ext uri="{C183D7F6-B498-43B3-948B-1728B52AA6E4}">
                    <adec:decorative xmlns:adec="http://schemas.microsoft.com/office/drawing/2017/decorative" xmlns="" val="1"/>
                  </a:ext>
                </a:extLst>
              </p:cNvPr>
              <p:cNvSpPr/>
              <p:nvPr/>
            </p:nvSpPr>
            <p:spPr bwMode="auto">
              <a:xfrm>
                <a:off x="-29444" y="1283544"/>
                <a:ext cx="12188952" cy="5081405"/>
              </a:xfrm>
              <a:prstGeom prst="rect">
                <a:avLst/>
              </a:prstGeom>
              <a:solidFill>
                <a:srgbClr val="FFFFFF">
                  <a:alpha val="80000"/>
                </a:srgbClr>
              </a:solidFill>
              <a:ln w="19050">
                <a:solidFill>
                  <a:schemeClr val="tx1"/>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pic>
          <p:nvPicPr>
            <p:cNvPr id="17" name="Graphic 38">
              <a:extLst>
                <a:ext uri="{FF2B5EF4-FFF2-40B4-BE49-F238E27FC236}">
                  <a16:creationId xmlns:a16="http://schemas.microsoft.com/office/drawing/2014/main" xmlns="" id="{D5E5831E-982F-7A42-87F0-F1973D84D2A9}"/>
                </a:ext>
                <a:ext uri="{C183D7F6-B498-43B3-948B-1728B52AA6E4}">
                  <adec:decorative xmlns:adec="http://schemas.microsoft.com/office/drawing/2017/decorative" xmlns=""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187" y="1965501"/>
              <a:ext cx="760824" cy="760824"/>
            </a:xfrm>
            <a:prstGeom prst="rect">
              <a:avLst/>
            </a:prstGeom>
          </p:spPr>
        </p:pic>
        <p:pic>
          <p:nvPicPr>
            <p:cNvPr id="18" name="Graphic 38">
              <a:extLst>
                <a:ext uri="{FF2B5EF4-FFF2-40B4-BE49-F238E27FC236}">
                  <a16:creationId xmlns:a16="http://schemas.microsoft.com/office/drawing/2014/main" xmlns="" id="{D5E5831E-982F-7A42-87F0-F1973D84D2A9}"/>
                </a:ext>
                <a:ext uri="{C183D7F6-B498-43B3-948B-1728B52AA6E4}">
                  <adec:decorative xmlns:adec="http://schemas.microsoft.com/office/drawing/2017/decorative" xmlns=""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16506" y="2202925"/>
              <a:ext cx="760824" cy="760824"/>
            </a:xfrm>
            <a:prstGeom prst="rect">
              <a:avLst/>
            </a:prstGeom>
          </p:spPr>
        </p:pic>
        <p:pic>
          <p:nvPicPr>
            <p:cNvPr id="19" name="Graphic 38">
              <a:extLst>
                <a:ext uri="{FF2B5EF4-FFF2-40B4-BE49-F238E27FC236}">
                  <a16:creationId xmlns:a16="http://schemas.microsoft.com/office/drawing/2014/main" xmlns="" id="{D5E5831E-982F-7A42-87F0-F1973D84D2A9}"/>
                </a:ext>
                <a:ext uri="{C183D7F6-B498-43B3-948B-1728B52AA6E4}">
                  <adec:decorative xmlns:adec="http://schemas.microsoft.com/office/drawing/2017/decorative" xmlns=""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52337" y="1833233"/>
              <a:ext cx="760824" cy="760824"/>
            </a:xfrm>
            <a:prstGeom prst="rect">
              <a:avLst/>
            </a:prstGeom>
          </p:spPr>
        </p:pic>
        <p:pic>
          <p:nvPicPr>
            <p:cNvPr id="20" name="Graphic 38">
              <a:extLst>
                <a:ext uri="{FF2B5EF4-FFF2-40B4-BE49-F238E27FC236}">
                  <a16:creationId xmlns:a16="http://schemas.microsoft.com/office/drawing/2014/main" xmlns="" id="{D5E5831E-982F-7A42-87F0-F1973D84D2A9}"/>
                </a:ext>
                <a:ext uri="{C183D7F6-B498-43B3-948B-1728B52AA6E4}">
                  <adec:decorative xmlns:adec="http://schemas.microsoft.com/office/drawing/2017/decorative" xmlns=""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15705" y="2281800"/>
              <a:ext cx="760824" cy="760824"/>
            </a:xfrm>
            <a:prstGeom prst="rect">
              <a:avLst/>
            </a:prstGeom>
          </p:spPr>
        </p:pic>
        <p:pic>
          <p:nvPicPr>
            <p:cNvPr id="21" name="Graphic 38">
              <a:extLst>
                <a:ext uri="{FF2B5EF4-FFF2-40B4-BE49-F238E27FC236}">
                  <a16:creationId xmlns:a16="http://schemas.microsoft.com/office/drawing/2014/main" xmlns="" id="{D5E5831E-982F-7A42-87F0-F1973D84D2A9}"/>
                </a:ext>
                <a:ext uri="{C183D7F6-B498-43B3-948B-1728B52AA6E4}">
                  <adec:decorative xmlns:adec="http://schemas.microsoft.com/office/drawing/2017/decorative" xmlns=""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17770" y="5197521"/>
              <a:ext cx="760824" cy="760824"/>
            </a:xfrm>
            <a:prstGeom prst="rect">
              <a:avLst/>
            </a:prstGeom>
          </p:spPr>
        </p:pic>
        <p:pic>
          <p:nvPicPr>
            <p:cNvPr id="22" name="Graphic 38">
              <a:extLst>
                <a:ext uri="{FF2B5EF4-FFF2-40B4-BE49-F238E27FC236}">
                  <a16:creationId xmlns:a16="http://schemas.microsoft.com/office/drawing/2014/main" xmlns="" id="{D5E5831E-982F-7A42-87F0-F1973D84D2A9}"/>
                </a:ext>
                <a:ext uri="{C183D7F6-B498-43B3-948B-1728B52AA6E4}">
                  <adec:decorative xmlns:adec="http://schemas.microsoft.com/office/drawing/2017/decorative" xmlns=""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69592" y="5473564"/>
              <a:ext cx="760824" cy="760824"/>
            </a:xfrm>
            <a:prstGeom prst="rect">
              <a:avLst/>
            </a:prstGeom>
          </p:spPr>
        </p:pic>
        <p:pic>
          <p:nvPicPr>
            <p:cNvPr id="23" name="Graphic 38">
              <a:extLst>
                <a:ext uri="{FF2B5EF4-FFF2-40B4-BE49-F238E27FC236}">
                  <a16:creationId xmlns:a16="http://schemas.microsoft.com/office/drawing/2014/main" xmlns="" id="{D5E5831E-982F-7A42-87F0-F1973D84D2A9}"/>
                </a:ext>
                <a:ext uri="{C183D7F6-B498-43B3-948B-1728B52AA6E4}">
                  <adec:decorative xmlns:adec="http://schemas.microsoft.com/office/drawing/2017/decorative" xmlns=""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17959" y="5180274"/>
              <a:ext cx="760824" cy="760824"/>
            </a:xfrm>
            <a:prstGeom prst="rect">
              <a:avLst/>
            </a:prstGeom>
          </p:spPr>
        </p:pic>
      </p:grpSp>
      <p:sp>
        <p:nvSpPr>
          <p:cNvPr id="12" name="Rounded Rectangle 11">
            <a:extLst>
              <a:ext uri="{C183D7F6-B498-43B3-948B-1728B52AA6E4}">
                <adec:decorative xmlns:adec="http://schemas.microsoft.com/office/drawing/2017/decorative" xmlns="" val="1"/>
              </a:ext>
            </a:extLst>
          </p:cNvPr>
          <p:cNvSpPr/>
          <p:nvPr/>
        </p:nvSpPr>
        <p:spPr bwMode="auto">
          <a:xfrm>
            <a:off x="2618782" y="2808412"/>
            <a:ext cx="6627572" cy="2296913"/>
          </a:xfrm>
          <a:prstGeom prst="roundRect">
            <a:avLst>
              <a:gd name="adj" fmla="val 9244"/>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Content Placeholder 3"/>
          <p:cNvSpPr txBox="1">
            <a:spLocks/>
          </p:cNvSpPr>
          <p:nvPr/>
        </p:nvSpPr>
        <p:spPr>
          <a:xfrm>
            <a:off x="2825953" y="2927532"/>
            <a:ext cx="6322429" cy="2054776"/>
          </a:xfrm>
          <a:prstGeom prst="rect">
            <a:avLst/>
          </a:prstGeom>
        </p:spPr>
        <p:txBody>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2400"/>
              <a:t>Data is stored as objects in buckets</a:t>
            </a:r>
          </a:p>
          <a:p>
            <a:pPr marL="457200" indent="-457200">
              <a:lnSpc>
                <a:spcPct val="100000"/>
              </a:lnSpc>
              <a:buFont typeface="Arial" panose="020B0604020202020204" pitchFamily="34" charset="0"/>
              <a:buChar char="•"/>
            </a:pPr>
            <a:r>
              <a:rPr lang="en-US" sz="2400"/>
              <a:t>Virtually unlimited storage</a:t>
            </a:r>
          </a:p>
          <a:p>
            <a:pPr marL="793343" lvl="1" indent="-457200">
              <a:lnSpc>
                <a:spcPct val="100000"/>
              </a:lnSpc>
              <a:buFont typeface="Arial" panose="020B0604020202020204" pitchFamily="34" charset="0"/>
              <a:buChar char="•"/>
            </a:pPr>
            <a:r>
              <a:rPr lang="en-US" sz="1800"/>
              <a:t>Single object is limited to 5 TB</a:t>
            </a:r>
          </a:p>
          <a:p>
            <a:pPr marL="457200" indent="-457200">
              <a:lnSpc>
                <a:spcPct val="100000"/>
              </a:lnSpc>
              <a:buFont typeface="Arial" panose="020B0604020202020204" pitchFamily="34" charset="0"/>
              <a:buChar char="•"/>
            </a:pPr>
            <a:r>
              <a:rPr lang="en-US" sz="2400"/>
              <a:t>Designed for 11 9s of durability</a:t>
            </a:r>
          </a:p>
          <a:p>
            <a:pPr marL="457200" indent="-457200">
              <a:lnSpc>
                <a:spcPct val="100000"/>
              </a:lnSpc>
              <a:buFont typeface="Arial" panose="020B0604020202020204" pitchFamily="34" charset="0"/>
              <a:buChar char="•"/>
            </a:pPr>
            <a:r>
              <a:rPr lang="en-US" sz="2400"/>
              <a:t>Granular access to bucket and objects </a:t>
            </a:r>
          </a:p>
        </p:txBody>
      </p:sp>
    </p:spTree>
    <p:custDataLst>
      <p:tags r:id="rId1"/>
    </p:custDataLst>
    <p:extLst>
      <p:ext uri="{BB962C8B-B14F-4D97-AF65-F5344CB8AC3E}">
        <p14:creationId xmlns:p14="http://schemas.microsoft.com/office/powerpoint/2010/main" val="6466515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24</a:t>
            </a:fld>
            <a:endParaRPr lang="en-US"/>
          </a:p>
        </p:txBody>
      </p:sp>
      <p:sp>
        <p:nvSpPr>
          <p:cNvPr id="2" name="Title 1"/>
          <p:cNvSpPr>
            <a:spLocks noGrp="1"/>
          </p:cNvSpPr>
          <p:nvPr>
            <p:ph type="title"/>
          </p:nvPr>
        </p:nvSpPr>
        <p:spPr/>
        <p:txBody>
          <a:bodyPr/>
          <a:lstStyle/>
          <a:p>
            <a:r>
              <a:rPr lang="en-US" dirty="0" smtClean="0"/>
              <a:t>S3</a:t>
            </a:r>
            <a:r>
              <a:rPr lang="en-US" dirty="0"/>
              <a:t> </a:t>
            </a:r>
            <a:r>
              <a:rPr lang="en-US" dirty="0" smtClean="0"/>
              <a:t>Overview (Cont.)</a:t>
            </a:r>
            <a:endParaRPr lang="en-US" dirty="0"/>
          </a:p>
        </p:txBody>
      </p:sp>
      <p:sp>
        <p:nvSpPr>
          <p:cNvPr id="3" name="Content Placeholder 2"/>
          <p:cNvSpPr>
            <a:spLocks noGrp="1"/>
          </p:cNvSpPr>
          <p:nvPr>
            <p:ph sz="quarter" idx="21"/>
          </p:nvPr>
        </p:nvSpPr>
        <p:spPr/>
        <p:txBody>
          <a:bodyPr>
            <a:normAutofit fontScale="92500" lnSpcReduction="20000"/>
          </a:bodyPr>
          <a:lstStyle/>
          <a:p>
            <a:pPr algn="just"/>
            <a:r>
              <a:rPr lang="en-US" sz="3200" dirty="0"/>
              <a:t>Bucket names are </a:t>
            </a:r>
            <a:r>
              <a:rPr lang="en-US" sz="3200" b="1" dirty="0">
                <a:solidFill>
                  <a:srgbClr val="333399"/>
                </a:solidFill>
              </a:rPr>
              <a:t>universal</a:t>
            </a:r>
            <a:r>
              <a:rPr lang="en-US" sz="3200" dirty="0"/>
              <a:t> and must be </a:t>
            </a:r>
            <a:r>
              <a:rPr lang="en-US" sz="3200" b="1" dirty="0">
                <a:solidFill>
                  <a:srgbClr val="333399"/>
                </a:solidFill>
              </a:rPr>
              <a:t>unique</a:t>
            </a:r>
            <a:r>
              <a:rPr lang="en-US" sz="3200" dirty="0"/>
              <a:t> across all existing bucket names in Amazon S3. </a:t>
            </a:r>
            <a:endParaRPr lang="en-US" sz="3200" dirty="0" smtClean="0"/>
          </a:p>
          <a:p>
            <a:pPr algn="just"/>
            <a:r>
              <a:rPr lang="en-US" sz="3200" dirty="0" smtClean="0"/>
              <a:t>Data in </a:t>
            </a:r>
            <a:r>
              <a:rPr lang="en-US" sz="3200" dirty="0"/>
              <a:t>S3 is stored </a:t>
            </a:r>
            <a:r>
              <a:rPr lang="en-US" sz="3200" b="1" dirty="0">
                <a:solidFill>
                  <a:srgbClr val="333399"/>
                </a:solidFill>
              </a:rPr>
              <a:t>redundantly</a:t>
            </a:r>
            <a:r>
              <a:rPr lang="en-US" sz="3200" dirty="0"/>
              <a:t> across multiple facilities and multiple devices in each facility.</a:t>
            </a:r>
          </a:p>
          <a:p>
            <a:pPr algn="just"/>
            <a:r>
              <a:rPr lang="en-US" sz="3200" dirty="0"/>
              <a:t>Objects can be almost </a:t>
            </a:r>
            <a:r>
              <a:rPr lang="en-US" sz="3200" b="1" dirty="0">
                <a:solidFill>
                  <a:srgbClr val="333399"/>
                </a:solidFill>
              </a:rPr>
              <a:t>any data </a:t>
            </a:r>
            <a:r>
              <a:rPr lang="en-US" sz="3200" b="1" dirty="0" smtClean="0">
                <a:solidFill>
                  <a:srgbClr val="333399"/>
                </a:solidFill>
              </a:rPr>
              <a:t>file</a:t>
            </a:r>
            <a:r>
              <a:rPr lang="en-US" sz="3200" dirty="0" smtClean="0">
                <a:solidFill>
                  <a:schemeClr val="tx1"/>
                </a:solidFill>
              </a:rPr>
              <a:t>,</a:t>
            </a:r>
            <a:r>
              <a:rPr lang="en-US" sz="3200" dirty="0" smtClean="0"/>
              <a:t> </a:t>
            </a:r>
            <a:r>
              <a:rPr lang="en-US" sz="3200" dirty="0"/>
              <a:t>such as images, videos, or server logs. </a:t>
            </a:r>
            <a:endParaRPr lang="en-US" sz="3200" dirty="0" smtClean="0"/>
          </a:p>
          <a:p>
            <a:pPr algn="just"/>
            <a:r>
              <a:rPr lang="en-US" sz="3200" dirty="0" smtClean="0"/>
              <a:t>You </a:t>
            </a:r>
            <a:r>
              <a:rPr lang="en-US" sz="3200" dirty="0"/>
              <a:t>can also </a:t>
            </a:r>
            <a:r>
              <a:rPr lang="en-US" sz="3200" b="1" dirty="0">
                <a:solidFill>
                  <a:srgbClr val="333399"/>
                </a:solidFill>
              </a:rPr>
              <a:t>access </a:t>
            </a:r>
            <a:r>
              <a:rPr lang="en-US" sz="3200" b="1" dirty="0" smtClean="0">
                <a:solidFill>
                  <a:srgbClr val="333399"/>
                </a:solidFill>
              </a:rPr>
              <a:t>S3 </a:t>
            </a:r>
            <a:r>
              <a:rPr lang="en-US" sz="3200" b="1" dirty="0">
                <a:solidFill>
                  <a:srgbClr val="333399"/>
                </a:solidFill>
              </a:rPr>
              <a:t>privately </a:t>
            </a:r>
            <a:r>
              <a:rPr lang="en-US" sz="3200" dirty="0"/>
              <a:t>through a </a:t>
            </a:r>
            <a:r>
              <a:rPr lang="en-US" sz="3200" dirty="0" smtClean="0"/>
              <a:t>VPC </a:t>
            </a:r>
            <a:r>
              <a:rPr lang="en-US" sz="3200" dirty="0"/>
              <a:t>endpoint.</a:t>
            </a:r>
          </a:p>
          <a:p>
            <a:pPr algn="just"/>
            <a:r>
              <a:rPr lang="en-US" sz="3200" dirty="0" smtClean="0"/>
              <a:t>S3 </a:t>
            </a:r>
            <a:r>
              <a:rPr lang="en-US" sz="3200" dirty="0"/>
              <a:t>includes </a:t>
            </a:r>
            <a:r>
              <a:rPr lang="en-US" sz="3200" b="1" dirty="0">
                <a:solidFill>
                  <a:srgbClr val="333399"/>
                </a:solidFill>
              </a:rPr>
              <a:t>event notifications </a:t>
            </a:r>
            <a:r>
              <a:rPr lang="en-US" sz="3200" dirty="0"/>
              <a:t>that enable you to set up automatic notifications when certain events </a:t>
            </a:r>
            <a:r>
              <a:rPr lang="en-US" sz="3200" dirty="0" smtClean="0"/>
              <a:t>occur</a:t>
            </a:r>
          </a:p>
          <a:p>
            <a:pPr lvl="1" algn="just"/>
            <a:r>
              <a:rPr lang="en-US" dirty="0"/>
              <a:t>A</a:t>
            </a:r>
            <a:r>
              <a:rPr lang="en-US" dirty="0" smtClean="0"/>
              <a:t>n </a:t>
            </a:r>
            <a:r>
              <a:rPr lang="en-US" dirty="0"/>
              <a:t>object is </a:t>
            </a:r>
            <a:r>
              <a:rPr lang="en-US" b="1" dirty="0">
                <a:solidFill>
                  <a:srgbClr val="333399"/>
                </a:solidFill>
              </a:rPr>
              <a:t>uploaded</a:t>
            </a:r>
            <a:r>
              <a:rPr lang="en-US" dirty="0"/>
              <a:t> to a bucket or </a:t>
            </a:r>
            <a:r>
              <a:rPr lang="en-US" b="1" dirty="0">
                <a:solidFill>
                  <a:srgbClr val="333399"/>
                </a:solidFill>
              </a:rPr>
              <a:t>deleted</a:t>
            </a:r>
            <a:r>
              <a:rPr lang="en-US" dirty="0"/>
              <a:t> from a specific bucket. </a:t>
            </a:r>
            <a:endParaRPr lang="en-US" dirty="0" smtClean="0"/>
          </a:p>
          <a:p>
            <a:pPr lvl="1" algn="just"/>
            <a:r>
              <a:rPr lang="en-US" dirty="0" smtClean="0"/>
              <a:t>Those </a:t>
            </a:r>
            <a:r>
              <a:rPr lang="en-US" dirty="0"/>
              <a:t>notifications can be sent to you, or they can be used to</a:t>
            </a:r>
            <a:r>
              <a:rPr lang="en-US" b="1" dirty="0"/>
              <a:t> </a:t>
            </a:r>
            <a:r>
              <a:rPr lang="en-US" b="1" dirty="0">
                <a:solidFill>
                  <a:srgbClr val="333399"/>
                </a:solidFill>
              </a:rPr>
              <a:t>trigger</a:t>
            </a:r>
            <a:r>
              <a:rPr lang="en-US" b="1" dirty="0"/>
              <a:t> </a:t>
            </a:r>
            <a:r>
              <a:rPr lang="en-US" dirty="0"/>
              <a:t>other processes, such as AWS Lambda functions.</a:t>
            </a:r>
          </a:p>
          <a:p>
            <a:pPr algn="just"/>
            <a:endParaRPr lang="en-US" sz="3200" dirty="0"/>
          </a:p>
          <a:p>
            <a:pPr algn="just"/>
            <a:endParaRPr lang="en-US" sz="3200" dirty="0"/>
          </a:p>
        </p:txBody>
      </p:sp>
    </p:spTree>
    <p:custDataLst>
      <p:tags r:id="rId1"/>
    </p:custDataLst>
    <p:extLst>
      <p:ext uri="{BB962C8B-B14F-4D97-AF65-F5344CB8AC3E}">
        <p14:creationId xmlns:p14="http://schemas.microsoft.com/office/powerpoint/2010/main" val="12005792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25</a:t>
            </a:fld>
            <a:endParaRPr lang="en-US"/>
          </a:p>
        </p:txBody>
      </p:sp>
      <p:sp>
        <p:nvSpPr>
          <p:cNvPr id="2" name="Title 1"/>
          <p:cNvSpPr>
            <a:spLocks noGrp="1"/>
          </p:cNvSpPr>
          <p:nvPr>
            <p:ph type="title"/>
          </p:nvPr>
        </p:nvSpPr>
        <p:spPr/>
        <p:txBody>
          <a:bodyPr/>
          <a:lstStyle/>
          <a:p>
            <a:r>
              <a:rPr lang="en-US" dirty="0" smtClean="0"/>
              <a:t>S3 </a:t>
            </a:r>
            <a:r>
              <a:rPr lang="en-US" dirty="0"/>
              <a:t>S</a:t>
            </a:r>
            <a:r>
              <a:rPr lang="en-US" dirty="0" smtClean="0"/>
              <a:t>torage </a:t>
            </a:r>
            <a:r>
              <a:rPr lang="en-US" dirty="0"/>
              <a:t>C</a:t>
            </a:r>
            <a:r>
              <a:rPr lang="en-US" dirty="0" smtClean="0"/>
              <a:t>lasses</a:t>
            </a:r>
            <a:endParaRPr lang="en-US" dirty="0"/>
          </a:p>
        </p:txBody>
      </p:sp>
      <p:sp>
        <p:nvSpPr>
          <p:cNvPr id="3" name="Content Placeholder 2"/>
          <p:cNvSpPr>
            <a:spLocks noGrp="1"/>
          </p:cNvSpPr>
          <p:nvPr>
            <p:ph sz="quarter" idx="21"/>
          </p:nvPr>
        </p:nvSpPr>
        <p:spPr/>
        <p:txBody>
          <a:bodyPr>
            <a:normAutofit/>
          </a:bodyPr>
          <a:lstStyle/>
          <a:p>
            <a:pPr marL="0" lvl="1" indent="0">
              <a:lnSpc>
                <a:spcPct val="110000"/>
              </a:lnSpc>
              <a:spcBef>
                <a:spcPts val="1000"/>
              </a:spcBef>
              <a:spcAft>
                <a:spcPts val="800"/>
              </a:spcAft>
              <a:buNone/>
            </a:pPr>
            <a:r>
              <a:rPr lang="en-US" sz="3000" dirty="0"/>
              <a:t>Amazon S3 offers a range of </a:t>
            </a:r>
            <a:r>
              <a:rPr lang="en-US" sz="3000" b="1" dirty="0">
                <a:solidFill>
                  <a:srgbClr val="333399"/>
                </a:solidFill>
              </a:rPr>
              <a:t>object-level storage classes </a:t>
            </a:r>
            <a:r>
              <a:rPr lang="en-US" sz="3000" dirty="0"/>
              <a:t>that are designed for different use cases</a:t>
            </a:r>
            <a:r>
              <a:rPr lang="en-US" sz="3000" dirty="0" smtClean="0"/>
              <a:t>:</a:t>
            </a:r>
          </a:p>
          <a:p>
            <a:pPr marL="914400" lvl="2" indent="-457200">
              <a:lnSpc>
                <a:spcPct val="110000"/>
              </a:lnSpc>
              <a:spcBef>
                <a:spcPts val="1000"/>
              </a:spcBef>
              <a:spcAft>
                <a:spcPts val="800"/>
              </a:spcAft>
            </a:pPr>
            <a:r>
              <a:rPr lang="en-US" sz="2600" dirty="0"/>
              <a:t>Amazon S3 Standard</a:t>
            </a:r>
          </a:p>
          <a:p>
            <a:pPr marL="914400" lvl="2" indent="-457200">
              <a:lnSpc>
                <a:spcPct val="110000"/>
              </a:lnSpc>
              <a:spcBef>
                <a:spcPts val="1000"/>
              </a:spcBef>
              <a:spcAft>
                <a:spcPts val="800"/>
              </a:spcAft>
            </a:pPr>
            <a:r>
              <a:rPr lang="en-US" sz="2600" dirty="0"/>
              <a:t>Amazon S3 Intelligent-</a:t>
            </a:r>
            <a:r>
              <a:rPr lang="en-US" sz="2600" dirty="0" err="1"/>
              <a:t>Tiering</a:t>
            </a:r>
            <a:endParaRPr lang="en-US" sz="2600" dirty="0"/>
          </a:p>
          <a:p>
            <a:pPr marL="914400" lvl="2" indent="-457200">
              <a:lnSpc>
                <a:spcPct val="110000"/>
              </a:lnSpc>
              <a:spcBef>
                <a:spcPts val="1000"/>
              </a:spcBef>
              <a:spcAft>
                <a:spcPts val="800"/>
              </a:spcAft>
            </a:pPr>
            <a:r>
              <a:rPr lang="en-US" sz="2600" dirty="0"/>
              <a:t>Amazon S3 Standard-Infrequent Access (Amazon S3 Standard-IA)</a:t>
            </a:r>
          </a:p>
          <a:p>
            <a:pPr marL="914400" lvl="2" indent="-457200">
              <a:lnSpc>
                <a:spcPct val="110000"/>
              </a:lnSpc>
              <a:spcBef>
                <a:spcPts val="1000"/>
              </a:spcBef>
              <a:spcAft>
                <a:spcPts val="800"/>
              </a:spcAft>
            </a:pPr>
            <a:r>
              <a:rPr lang="en-US" sz="2600" dirty="0"/>
              <a:t>Amazon S3 One Zone-Infrequent Access (Amazon S3 One Zone-IA)</a:t>
            </a:r>
          </a:p>
          <a:p>
            <a:pPr marL="914400" lvl="2" indent="-457200">
              <a:lnSpc>
                <a:spcPct val="110000"/>
              </a:lnSpc>
              <a:spcBef>
                <a:spcPts val="1000"/>
              </a:spcBef>
              <a:spcAft>
                <a:spcPts val="800"/>
              </a:spcAft>
            </a:pPr>
            <a:r>
              <a:rPr lang="en-US" sz="2600" dirty="0"/>
              <a:t>Amazon S3 Glacier </a:t>
            </a:r>
          </a:p>
          <a:p>
            <a:pPr marL="914400" lvl="2" indent="-457200">
              <a:lnSpc>
                <a:spcPct val="110000"/>
              </a:lnSpc>
              <a:spcBef>
                <a:spcPts val="1000"/>
              </a:spcBef>
              <a:spcAft>
                <a:spcPts val="800"/>
              </a:spcAft>
            </a:pPr>
            <a:r>
              <a:rPr lang="en-US" sz="2600" dirty="0"/>
              <a:t>Amazon S3 Glacier Deep </a:t>
            </a:r>
            <a:r>
              <a:rPr lang="en-US" sz="2600" dirty="0" smtClean="0"/>
              <a:t>Archive</a:t>
            </a:r>
            <a:endParaRPr lang="en-US" sz="2600" dirty="0"/>
          </a:p>
        </p:txBody>
      </p:sp>
    </p:spTree>
    <p:custDataLst>
      <p:tags r:id="rId1"/>
    </p:custDataLst>
    <p:extLst>
      <p:ext uri="{BB962C8B-B14F-4D97-AF65-F5344CB8AC3E}">
        <p14:creationId xmlns:p14="http://schemas.microsoft.com/office/powerpoint/2010/main" val="15134136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26</a:t>
            </a:fld>
            <a:endParaRPr lang="en-US"/>
          </a:p>
        </p:txBody>
      </p:sp>
      <p:sp>
        <p:nvSpPr>
          <p:cNvPr id="2" name="Title 1"/>
          <p:cNvSpPr>
            <a:spLocks noGrp="1"/>
          </p:cNvSpPr>
          <p:nvPr>
            <p:ph type="title"/>
          </p:nvPr>
        </p:nvSpPr>
        <p:spPr/>
        <p:txBody>
          <a:bodyPr/>
          <a:lstStyle/>
          <a:p>
            <a:r>
              <a:rPr lang="en-US" dirty="0" smtClean="0"/>
              <a:t>S3 </a:t>
            </a:r>
            <a:r>
              <a:rPr lang="en-US" dirty="0"/>
              <a:t>S</a:t>
            </a:r>
            <a:r>
              <a:rPr lang="en-US" dirty="0" smtClean="0"/>
              <a:t>torage Classes (Cont.)</a:t>
            </a:r>
            <a:endParaRPr lang="en-US" dirty="0"/>
          </a:p>
        </p:txBody>
      </p:sp>
      <p:sp>
        <p:nvSpPr>
          <p:cNvPr id="3" name="Content Placeholder 2"/>
          <p:cNvSpPr>
            <a:spLocks noGrp="1"/>
          </p:cNvSpPr>
          <p:nvPr>
            <p:ph sz="quarter" idx="21"/>
          </p:nvPr>
        </p:nvSpPr>
        <p:spPr/>
        <p:txBody>
          <a:bodyPr>
            <a:normAutofit/>
          </a:bodyPr>
          <a:lstStyle/>
          <a:p>
            <a:pPr marL="457200" lvl="2" indent="0" algn="just">
              <a:lnSpc>
                <a:spcPct val="110000"/>
              </a:lnSpc>
              <a:spcBef>
                <a:spcPts val="1000"/>
              </a:spcBef>
              <a:spcAft>
                <a:spcPts val="800"/>
              </a:spcAft>
              <a:buNone/>
            </a:pPr>
            <a:r>
              <a:rPr lang="en-US" sz="2800" b="1" dirty="0" smtClean="0">
                <a:solidFill>
                  <a:srgbClr val="C00000"/>
                </a:solidFill>
              </a:rPr>
              <a:t>Amazon </a:t>
            </a:r>
            <a:r>
              <a:rPr lang="en-US" sz="2800" b="1" dirty="0">
                <a:solidFill>
                  <a:srgbClr val="C00000"/>
                </a:solidFill>
              </a:rPr>
              <a:t>S3 Standard </a:t>
            </a:r>
            <a:endParaRPr lang="en-US" sz="2800" dirty="0">
              <a:solidFill>
                <a:srgbClr val="C00000"/>
              </a:solidFill>
            </a:endParaRPr>
          </a:p>
          <a:p>
            <a:pPr marL="1143000" lvl="3" indent="-457200" algn="just">
              <a:lnSpc>
                <a:spcPct val="110000"/>
              </a:lnSpc>
              <a:spcBef>
                <a:spcPts val="1000"/>
              </a:spcBef>
              <a:spcAft>
                <a:spcPts val="800"/>
              </a:spcAft>
            </a:pPr>
            <a:r>
              <a:rPr lang="en-US" sz="2600" dirty="0" smtClean="0"/>
              <a:t>Designed for </a:t>
            </a:r>
            <a:r>
              <a:rPr lang="en-US" sz="2600" b="1" dirty="0">
                <a:solidFill>
                  <a:srgbClr val="333399"/>
                </a:solidFill>
              </a:rPr>
              <a:t>frequently accessed </a:t>
            </a:r>
            <a:r>
              <a:rPr lang="en-US" sz="2600" dirty="0"/>
              <a:t>data. </a:t>
            </a:r>
            <a:endParaRPr lang="en-US" sz="2600" dirty="0" smtClean="0"/>
          </a:p>
          <a:p>
            <a:pPr marL="1143000" lvl="3" indent="-457200" algn="just">
              <a:lnSpc>
                <a:spcPct val="110000"/>
              </a:lnSpc>
              <a:spcBef>
                <a:spcPts val="1000"/>
              </a:spcBef>
              <a:spcAft>
                <a:spcPts val="800"/>
              </a:spcAft>
            </a:pPr>
            <a:r>
              <a:rPr lang="en-US" sz="2600" dirty="0"/>
              <a:t>D</a:t>
            </a:r>
            <a:r>
              <a:rPr lang="en-US" sz="2600" dirty="0" smtClean="0"/>
              <a:t>elivers </a:t>
            </a:r>
            <a:r>
              <a:rPr lang="en-US" sz="2600" b="1" dirty="0">
                <a:solidFill>
                  <a:srgbClr val="333399"/>
                </a:solidFill>
              </a:rPr>
              <a:t>low latency </a:t>
            </a:r>
            <a:r>
              <a:rPr lang="en-US" sz="2600" dirty="0"/>
              <a:t>and high </a:t>
            </a:r>
            <a:r>
              <a:rPr lang="en-US" sz="2600" dirty="0" smtClean="0"/>
              <a:t>throughput</a:t>
            </a:r>
          </a:p>
          <a:p>
            <a:pPr marL="1143000" lvl="3" indent="-457200" algn="just">
              <a:lnSpc>
                <a:spcPct val="110000"/>
              </a:lnSpc>
              <a:spcBef>
                <a:spcPts val="1000"/>
              </a:spcBef>
              <a:spcAft>
                <a:spcPts val="800"/>
              </a:spcAft>
            </a:pPr>
            <a:r>
              <a:rPr lang="en-US" sz="2600" dirty="0"/>
              <a:t>A</a:t>
            </a:r>
            <a:r>
              <a:rPr lang="en-US" sz="2600" dirty="0" smtClean="0"/>
              <a:t>ppropriate </a:t>
            </a:r>
            <a:r>
              <a:rPr lang="en-US" sz="2600" dirty="0"/>
              <a:t>for </a:t>
            </a:r>
            <a:r>
              <a:rPr lang="en-US" sz="2600" dirty="0" smtClean="0"/>
              <a:t>cloud </a:t>
            </a:r>
            <a:r>
              <a:rPr lang="en-US" sz="2600" dirty="0"/>
              <a:t>applications, dynamic websites, content distribution, mobile and gaming applications, and big data analytics</a:t>
            </a:r>
            <a:r>
              <a:rPr lang="en-US" sz="2600" dirty="0" smtClean="0"/>
              <a:t>.</a:t>
            </a:r>
            <a:endParaRPr lang="en-US" sz="2600" dirty="0"/>
          </a:p>
          <a:p>
            <a:pPr marL="685800" lvl="3" indent="0" algn="just">
              <a:lnSpc>
                <a:spcPct val="110000"/>
              </a:lnSpc>
              <a:spcBef>
                <a:spcPts val="1000"/>
              </a:spcBef>
              <a:spcAft>
                <a:spcPts val="800"/>
              </a:spcAft>
              <a:buNone/>
            </a:pPr>
            <a:endParaRPr lang="en-US" sz="2400" b="1" dirty="0" smtClean="0"/>
          </a:p>
          <a:p>
            <a:pPr marL="914400" lvl="2" indent="-457200" algn="just">
              <a:lnSpc>
                <a:spcPct val="110000"/>
              </a:lnSpc>
              <a:spcBef>
                <a:spcPts val="1000"/>
              </a:spcBef>
              <a:spcAft>
                <a:spcPts val="800"/>
              </a:spcAft>
            </a:pPr>
            <a:endParaRPr lang="en-US" sz="2600" dirty="0"/>
          </a:p>
        </p:txBody>
      </p:sp>
    </p:spTree>
    <p:custDataLst>
      <p:tags r:id="rId1"/>
    </p:custDataLst>
    <p:extLst>
      <p:ext uri="{BB962C8B-B14F-4D97-AF65-F5344CB8AC3E}">
        <p14:creationId xmlns:p14="http://schemas.microsoft.com/office/powerpoint/2010/main" val="19934426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27</a:t>
            </a:fld>
            <a:endParaRPr lang="en-US"/>
          </a:p>
        </p:txBody>
      </p:sp>
      <p:sp>
        <p:nvSpPr>
          <p:cNvPr id="2" name="Title 1"/>
          <p:cNvSpPr>
            <a:spLocks noGrp="1"/>
          </p:cNvSpPr>
          <p:nvPr>
            <p:ph type="title"/>
          </p:nvPr>
        </p:nvSpPr>
        <p:spPr/>
        <p:txBody>
          <a:bodyPr/>
          <a:lstStyle/>
          <a:p>
            <a:r>
              <a:rPr lang="en-US" dirty="0" smtClean="0"/>
              <a:t>S3 </a:t>
            </a:r>
            <a:r>
              <a:rPr lang="en-US" dirty="0"/>
              <a:t>S</a:t>
            </a:r>
            <a:r>
              <a:rPr lang="en-US" dirty="0" smtClean="0"/>
              <a:t>torage Classes (Cont.)</a:t>
            </a:r>
            <a:endParaRPr lang="en-US" dirty="0"/>
          </a:p>
        </p:txBody>
      </p:sp>
      <p:sp>
        <p:nvSpPr>
          <p:cNvPr id="3" name="Content Placeholder 2"/>
          <p:cNvSpPr>
            <a:spLocks noGrp="1"/>
          </p:cNvSpPr>
          <p:nvPr>
            <p:ph sz="quarter" idx="21"/>
          </p:nvPr>
        </p:nvSpPr>
        <p:spPr/>
        <p:txBody>
          <a:bodyPr>
            <a:noAutofit/>
          </a:bodyPr>
          <a:lstStyle/>
          <a:p>
            <a:pPr marL="457200" lvl="2" indent="0" algn="just">
              <a:lnSpc>
                <a:spcPct val="110000"/>
              </a:lnSpc>
              <a:spcBef>
                <a:spcPts val="1000"/>
              </a:spcBef>
              <a:spcAft>
                <a:spcPts val="800"/>
              </a:spcAft>
              <a:buNone/>
            </a:pPr>
            <a:r>
              <a:rPr lang="en-US" sz="2200" b="1" dirty="0" smtClean="0">
                <a:solidFill>
                  <a:srgbClr val="C00000"/>
                </a:solidFill>
              </a:rPr>
              <a:t>Amazon </a:t>
            </a:r>
            <a:r>
              <a:rPr lang="en-US" sz="2200" b="1" dirty="0">
                <a:solidFill>
                  <a:srgbClr val="C00000"/>
                </a:solidFill>
              </a:rPr>
              <a:t>S3 </a:t>
            </a:r>
            <a:r>
              <a:rPr lang="en-US" sz="2200" b="1" dirty="0" smtClean="0">
                <a:solidFill>
                  <a:srgbClr val="C00000"/>
                </a:solidFill>
              </a:rPr>
              <a:t>Intelligent-</a:t>
            </a:r>
            <a:r>
              <a:rPr lang="en-US" sz="2200" b="1" dirty="0" err="1" smtClean="0">
                <a:solidFill>
                  <a:srgbClr val="C00000"/>
                </a:solidFill>
              </a:rPr>
              <a:t>Tiering</a:t>
            </a:r>
            <a:endParaRPr lang="en-US" sz="2200" b="1" dirty="0">
              <a:solidFill>
                <a:srgbClr val="C00000"/>
              </a:solidFill>
            </a:endParaRPr>
          </a:p>
          <a:p>
            <a:pPr marL="800100" lvl="2" indent="-342900" algn="just">
              <a:lnSpc>
                <a:spcPct val="110000"/>
              </a:lnSpc>
              <a:spcBef>
                <a:spcPts val="1000"/>
              </a:spcBef>
              <a:spcAft>
                <a:spcPts val="800"/>
              </a:spcAft>
            </a:pPr>
            <a:r>
              <a:rPr lang="en-US" sz="2200" dirty="0" smtClean="0"/>
              <a:t>Designed </a:t>
            </a:r>
            <a:r>
              <a:rPr lang="en-US" sz="2200" dirty="0"/>
              <a:t>to </a:t>
            </a:r>
            <a:r>
              <a:rPr lang="en-US" sz="2200" b="1" dirty="0">
                <a:solidFill>
                  <a:srgbClr val="333399"/>
                </a:solidFill>
              </a:rPr>
              <a:t>optimize costs </a:t>
            </a:r>
            <a:r>
              <a:rPr lang="en-US" sz="2200" dirty="0"/>
              <a:t>by automatically moving data to the most cost-effective access </a:t>
            </a:r>
            <a:r>
              <a:rPr lang="en-US" sz="2200" dirty="0" smtClean="0"/>
              <a:t>tier, without </a:t>
            </a:r>
            <a:r>
              <a:rPr lang="en-US" sz="2200" dirty="0"/>
              <a:t>performance impact or operational </a:t>
            </a:r>
            <a:r>
              <a:rPr lang="en-US" sz="2200" dirty="0" smtClean="0"/>
              <a:t>overhead </a:t>
            </a:r>
          </a:p>
          <a:p>
            <a:pPr marL="800100" lvl="2" indent="-342900" algn="just">
              <a:lnSpc>
                <a:spcPct val="110000"/>
              </a:lnSpc>
              <a:spcBef>
                <a:spcPts val="1000"/>
              </a:spcBef>
              <a:spcAft>
                <a:spcPts val="800"/>
              </a:spcAft>
            </a:pPr>
            <a:r>
              <a:rPr lang="en-US" sz="2200" dirty="0" smtClean="0"/>
              <a:t>Monitors </a:t>
            </a:r>
            <a:r>
              <a:rPr lang="en-US" sz="2200" dirty="0"/>
              <a:t>access patterns of the objects </a:t>
            </a:r>
            <a:r>
              <a:rPr lang="en-US" sz="2200" dirty="0" smtClean="0"/>
              <a:t>and </a:t>
            </a:r>
            <a:r>
              <a:rPr lang="en-US" sz="2200" dirty="0"/>
              <a:t>moves the objects that have not been accessed for </a:t>
            </a:r>
            <a:r>
              <a:rPr lang="en-US" sz="2200" b="1" dirty="0">
                <a:solidFill>
                  <a:srgbClr val="333399"/>
                </a:solidFill>
              </a:rPr>
              <a:t>30 consecutive days </a:t>
            </a:r>
            <a:r>
              <a:rPr lang="en-US" sz="2200" dirty="0"/>
              <a:t>to the infrequent access </a:t>
            </a:r>
            <a:r>
              <a:rPr lang="en-US" sz="2200" dirty="0" smtClean="0"/>
              <a:t>tier </a:t>
            </a:r>
          </a:p>
          <a:p>
            <a:pPr marL="1028700" lvl="3" indent="-342900" algn="just">
              <a:lnSpc>
                <a:spcPct val="110000"/>
              </a:lnSpc>
              <a:spcBef>
                <a:spcPts val="1000"/>
              </a:spcBef>
              <a:spcAft>
                <a:spcPts val="800"/>
              </a:spcAft>
            </a:pPr>
            <a:r>
              <a:rPr lang="en-US" sz="2200" dirty="0" smtClean="0"/>
              <a:t>If </a:t>
            </a:r>
            <a:r>
              <a:rPr lang="en-US" sz="2200" dirty="0"/>
              <a:t>an object in the infrequent access tier is accessed, it is automatically moved back to the frequent access </a:t>
            </a:r>
            <a:r>
              <a:rPr lang="en-US" sz="2200" dirty="0" smtClean="0"/>
              <a:t>tier </a:t>
            </a:r>
            <a:endParaRPr lang="en-US" sz="2200" dirty="0"/>
          </a:p>
          <a:p>
            <a:pPr marL="800100" lvl="2" indent="-342900" algn="just">
              <a:lnSpc>
                <a:spcPct val="110000"/>
              </a:lnSpc>
              <a:spcBef>
                <a:spcPts val="1000"/>
              </a:spcBef>
              <a:spcAft>
                <a:spcPts val="800"/>
              </a:spcAft>
            </a:pPr>
            <a:r>
              <a:rPr lang="en-US" sz="2200" dirty="0" smtClean="0"/>
              <a:t>There </a:t>
            </a:r>
            <a:r>
              <a:rPr lang="en-US" sz="2200" dirty="0"/>
              <a:t>are </a:t>
            </a:r>
            <a:r>
              <a:rPr lang="en-US" sz="2200" b="1" dirty="0">
                <a:solidFill>
                  <a:srgbClr val="333399"/>
                </a:solidFill>
              </a:rPr>
              <a:t>no retrieval fees </a:t>
            </a:r>
            <a:r>
              <a:rPr lang="en-US" sz="2200" dirty="0"/>
              <a:t>when you use </a:t>
            </a:r>
            <a:r>
              <a:rPr lang="en-US" sz="2200" dirty="0" smtClean="0"/>
              <a:t>the S3 </a:t>
            </a:r>
            <a:r>
              <a:rPr lang="en-US" sz="2200" dirty="0"/>
              <a:t>Intelligent-</a:t>
            </a:r>
            <a:r>
              <a:rPr lang="en-US" sz="2200" dirty="0" err="1"/>
              <a:t>Tiering</a:t>
            </a:r>
            <a:r>
              <a:rPr lang="en-US" sz="2200" dirty="0"/>
              <a:t> storage </a:t>
            </a:r>
            <a:r>
              <a:rPr lang="en-US" sz="2200" dirty="0" smtClean="0"/>
              <a:t>class, and no </a:t>
            </a:r>
            <a:r>
              <a:rPr lang="en-US" sz="2200" dirty="0"/>
              <a:t>additional fees when objects are moved between access tiers. </a:t>
            </a:r>
          </a:p>
          <a:p>
            <a:pPr marL="800100" lvl="2" indent="-342900" algn="just">
              <a:lnSpc>
                <a:spcPct val="110000"/>
              </a:lnSpc>
              <a:spcBef>
                <a:spcPts val="1000"/>
              </a:spcBef>
              <a:spcAft>
                <a:spcPts val="800"/>
              </a:spcAft>
            </a:pPr>
            <a:r>
              <a:rPr lang="en-US" sz="2200" dirty="0" smtClean="0"/>
              <a:t>It </a:t>
            </a:r>
            <a:r>
              <a:rPr lang="en-US" sz="2200" dirty="0"/>
              <a:t>works well for </a:t>
            </a:r>
            <a:r>
              <a:rPr lang="en-US" sz="2200" b="1" dirty="0">
                <a:solidFill>
                  <a:srgbClr val="333399"/>
                </a:solidFill>
              </a:rPr>
              <a:t>long-lived data </a:t>
            </a:r>
            <a:r>
              <a:rPr lang="en-US" sz="2200" dirty="0"/>
              <a:t>with access patterns that are unknown or unpredictable.</a:t>
            </a:r>
          </a:p>
          <a:p>
            <a:pPr marL="685800" lvl="3" indent="0" algn="just">
              <a:lnSpc>
                <a:spcPct val="110000"/>
              </a:lnSpc>
              <a:spcBef>
                <a:spcPts val="1000"/>
              </a:spcBef>
              <a:spcAft>
                <a:spcPts val="800"/>
              </a:spcAft>
              <a:buNone/>
            </a:pPr>
            <a:endParaRPr lang="en-US" sz="2200" b="1" dirty="0" smtClean="0"/>
          </a:p>
          <a:p>
            <a:pPr marL="914400" lvl="2" indent="-457200" algn="just">
              <a:lnSpc>
                <a:spcPct val="110000"/>
              </a:lnSpc>
              <a:spcBef>
                <a:spcPts val="1000"/>
              </a:spcBef>
              <a:spcAft>
                <a:spcPts val="800"/>
              </a:spcAft>
            </a:pPr>
            <a:endParaRPr lang="en-US" sz="2200" dirty="0"/>
          </a:p>
        </p:txBody>
      </p:sp>
    </p:spTree>
    <p:custDataLst>
      <p:tags r:id="rId1"/>
    </p:custDataLst>
    <p:extLst>
      <p:ext uri="{BB962C8B-B14F-4D97-AF65-F5344CB8AC3E}">
        <p14:creationId xmlns:p14="http://schemas.microsoft.com/office/powerpoint/2010/main" val="20442998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28</a:t>
            </a:fld>
            <a:endParaRPr lang="en-US"/>
          </a:p>
        </p:txBody>
      </p:sp>
      <p:sp>
        <p:nvSpPr>
          <p:cNvPr id="2" name="Title 1"/>
          <p:cNvSpPr>
            <a:spLocks noGrp="1"/>
          </p:cNvSpPr>
          <p:nvPr>
            <p:ph type="title"/>
          </p:nvPr>
        </p:nvSpPr>
        <p:spPr/>
        <p:txBody>
          <a:bodyPr/>
          <a:lstStyle/>
          <a:p>
            <a:r>
              <a:rPr lang="en-US" dirty="0"/>
              <a:t>S3 Storage Classes (Cont.)</a:t>
            </a:r>
          </a:p>
        </p:txBody>
      </p:sp>
      <p:sp>
        <p:nvSpPr>
          <p:cNvPr id="3" name="Content Placeholder 2"/>
          <p:cNvSpPr>
            <a:spLocks noGrp="1"/>
          </p:cNvSpPr>
          <p:nvPr>
            <p:ph sz="quarter" idx="21"/>
          </p:nvPr>
        </p:nvSpPr>
        <p:spPr/>
        <p:txBody>
          <a:bodyPr>
            <a:normAutofit/>
          </a:bodyPr>
          <a:lstStyle/>
          <a:p>
            <a:pPr marL="0" lvl="1" indent="0">
              <a:lnSpc>
                <a:spcPct val="110000"/>
              </a:lnSpc>
              <a:spcBef>
                <a:spcPts val="1000"/>
              </a:spcBef>
              <a:spcAft>
                <a:spcPts val="800"/>
              </a:spcAft>
              <a:buNone/>
            </a:pPr>
            <a:r>
              <a:rPr lang="en-US" sz="2800" b="1" dirty="0">
                <a:solidFill>
                  <a:srgbClr val="C00000"/>
                </a:solidFill>
              </a:rPr>
              <a:t>Amazon S3 Standard-Infrequent Access (Amazon S3 </a:t>
            </a:r>
            <a:r>
              <a:rPr lang="en-US" sz="2800" b="1" dirty="0" smtClean="0">
                <a:solidFill>
                  <a:srgbClr val="C00000"/>
                </a:solidFill>
              </a:rPr>
              <a:t>Standard-IA)</a:t>
            </a:r>
          </a:p>
          <a:p>
            <a:pPr lvl="1" indent="-457200">
              <a:lnSpc>
                <a:spcPct val="110000"/>
              </a:lnSpc>
              <a:spcBef>
                <a:spcPts val="1000"/>
              </a:spcBef>
              <a:spcAft>
                <a:spcPts val="800"/>
              </a:spcAft>
            </a:pPr>
            <a:r>
              <a:rPr lang="en-US" sz="2800" dirty="0"/>
              <a:t>U</a:t>
            </a:r>
            <a:r>
              <a:rPr lang="en-US" sz="2800" dirty="0" smtClean="0"/>
              <a:t>sed </a:t>
            </a:r>
            <a:r>
              <a:rPr lang="en-US" sz="2800" dirty="0"/>
              <a:t>for data that is accessed </a:t>
            </a:r>
            <a:r>
              <a:rPr lang="en-US" sz="2800" b="1" dirty="0">
                <a:solidFill>
                  <a:srgbClr val="333399"/>
                </a:solidFill>
              </a:rPr>
              <a:t>less frequently</a:t>
            </a:r>
            <a:r>
              <a:rPr lang="en-US" sz="2800" dirty="0"/>
              <a:t>, but requires rapid access when needed. </a:t>
            </a:r>
            <a:endParaRPr lang="en-US" sz="2800" dirty="0" smtClean="0"/>
          </a:p>
          <a:p>
            <a:pPr lvl="1" indent="-457200">
              <a:lnSpc>
                <a:spcPct val="110000"/>
              </a:lnSpc>
              <a:spcBef>
                <a:spcPts val="1000"/>
              </a:spcBef>
              <a:spcAft>
                <a:spcPts val="800"/>
              </a:spcAft>
            </a:pPr>
            <a:r>
              <a:rPr lang="en-US" sz="2800" dirty="0"/>
              <a:t>D</a:t>
            </a:r>
            <a:r>
              <a:rPr lang="en-US" sz="2800" dirty="0" smtClean="0"/>
              <a:t>esigned to </a:t>
            </a:r>
            <a:r>
              <a:rPr lang="en-US" sz="2800" b="1" dirty="0" smtClean="0">
                <a:solidFill>
                  <a:srgbClr val="333399"/>
                </a:solidFill>
              </a:rPr>
              <a:t>provide S3 </a:t>
            </a:r>
            <a:r>
              <a:rPr lang="en-US" sz="2800" b="1" dirty="0">
                <a:solidFill>
                  <a:srgbClr val="333399"/>
                </a:solidFill>
              </a:rPr>
              <a:t>Standard</a:t>
            </a:r>
            <a:r>
              <a:rPr lang="en-US" sz="2800" dirty="0"/>
              <a:t>, with a low per-GB storage price and per-GB retrieval fee. </a:t>
            </a:r>
            <a:endParaRPr lang="en-US" sz="2800" dirty="0" smtClean="0"/>
          </a:p>
          <a:p>
            <a:pPr lvl="1" indent="-457200">
              <a:lnSpc>
                <a:spcPct val="110000"/>
              </a:lnSpc>
              <a:spcBef>
                <a:spcPts val="1000"/>
              </a:spcBef>
              <a:spcAft>
                <a:spcPts val="800"/>
              </a:spcAft>
            </a:pPr>
            <a:r>
              <a:rPr lang="en-US" sz="2800" dirty="0"/>
              <a:t>G</a:t>
            </a:r>
            <a:r>
              <a:rPr lang="en-US" sz="2800" dirty="0" smtClean="0"/>
              <a:t>ood </a:t>
            </a:r>
            <a:r>
              <a:rPr lang="en-US" sz="2800" dirty="0"/>
              <a:t>for </a:t>
            </a:r>
            <a:r>
              <a:rPr lang="en-US" sz="2800" b="1" dirty="0">
                <a:solidFill>
                  <a:srgbClr val="333399"/>
                </a:solidFill>
              </a:rPr>
              <a:t>long-term</a:t>
            </a:r>
            <a:r>
              <a:rPr lang="en-US" sz="2800" dirty="0">
                <a:solidFill>
                  <a:srgbClr val="333399"/>
                </a:solidFill>
              </a:rPr>
              <a:t> </a:t>
            </a:r>
            <a:r>
              <a:rPr lang="en-US" sz="2800" b="1" dirty="0">
                <a:solidFill>
                  <a:srgbClr val="333399"/>
                </a:solidFill>
              </a:rPr>
              <a:t>storage</a:t>
            </a:r>
            <a:r>
              <a:rPr lang="en-US" sz="2800" dirty="0"/>
              <a:t> and </a:t>
            </a:r>
            <a:r>
              <a:rPr lang="en-US" sz="2800" b="1" dirty="0">
                <a:solidFill>
                  <a:srgbClr val="333399"/>
                </a:solidFill>
              </a:rPr>
              <a:t>backups</a:t>
            </a:r>
            <a:r>
              <a:rPr lang="en-US" sz="2800" dirty="0"/>
              <a:t>, and as a </a:t>
            </a:r>
            <a:r>
              <a:rPr lang="en-US" sz="2800" b="1" dirty="0">
                <a:solidFill>
                  <a:srgbClr val="333399"/>
                </a:solidFill>
              </a:rPr>
              <a:t>data store </a:t>
            </a:r>
            <a:r>
              <a:rPr lang="en-US" sz="2800" dirty="0"/>
              <a:t>for disaster recovery files. </a:t>
            </a:r>
          </a:p>
          <a:p>
            <a:pPr marL="0" lvl="1" indent="0">
              <a:lnSpc>
                <a:spcPct val="110000"/>
              </a:lnSpc>
              <a:spcBef>
                <a:spcPts val="1000"/>
              </a:spcBef>
              <a:spcAft>
                <a:spcPts val="800"/>
              </a:spcAft>
              <a:buNone/>
            </a:pPr>
            <a:endParaRPr lang="en-US" sz="2600" dirty="0"/>
          </a:p>
        </p:txBody>
      </p:sp>
    </p:spTree>
    <p:custDataLst>
      <p:tags r:id="rId1"/>
    </p:custDataLst>
    <p:extLst>
      <p:ext uri="{BB962C8B-B14F-4D97-AF65-F5344CB8AC3E}">
        <p14:creationId xmlns:p14="http://schemas.microsoft.com/office/powerpoint/2010/main" val="31026609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29</a:t>
            </a:fld>
            <a:endParaRPr lang="en-US"/>
          </a:p>
        </p:txBody>
      </p:sp>
      <p:sp>
        <p:nvSpPr>
          <p:cNvPr id="2" name="Title 1"/>
          <p:cNvSpPr>
            <a:spLocks noGrp="1"/>
          </p:cNvSpPr>
          <p:nvPr>
            <p:ph type="title"/>
          </p:nvPr>
        </p:nvSpPr>
        <p:spPr/>
        <p:txBody>
          <a:bodyPr/>
          <a:lstStyle/>
          <a:p>
            <a:r>
              <a:rPr lang="en-US" dirty="0"/>
              <a:t>S3 Storage Classes (Cont.)</a:t>
            </a:r>
          </a:p>
        </p:txBody>
      </p:sp>
      <p:sp>
        <p:nvSpPr>
          <p:cNvPr id="3" name="Content Placeholder 2"/>
          <p:cNvSpPr>
            <a:spLocks noGrp="1"/>
          </p:cNvSpPr>
          <p:nvPr>
            <p:ph sz="quarter" idx="21"/>
          </p:nvPr>
        </p:nvSpPr>
        <p:spPr/>
        <p:txBody>
          <a:bodyPr>
            <a:normAutofit fontScale="92500"/>
          </a:bodyPr>
          <a:lstStyle/>
          <a:p>
            <a:pPr marL="0" lvl="1" indent="0">
              <a:lnSpc>
                <a:spcPct val="110000"/>
              </a:lnSpc>
              <a:spcBef>
                <a:spcPts val="1000"/>
              </a:spcBef>
              <a:spcAft>
                <a:spcPts val="800"/>
              </a:spcAft>
              <a:buNone/>
            </a:pPr>
            <a:r>
              <a:rPr lang="en-US" sz="2800" b="1" dirty="0">
                <a:solidFill>
                  <a:srgbClr val="C00000"/>
                </a:solidFill>
              </a:rPr>
              <a:t>Amazon S3 One Zone-Infrequent Access (Amazon S3 One </a:t>
            </a:r>
            <a:r>
              <a:rPr lang="en-US" sz="2800" b="1" dirty="0" smtClean="0">
                <a:solidFill>
                  <a:srgbClr val="C00000"/>
                </a:solidFill>
              </a:rPr>
              <a:t>Zone-IA)</a:t>
            </a:r>
          </a:p>
          <a:p>
            <a:pPr lvl="1" indent="-457200">
              <a:lnSpc>
                <a:spcPct val="110000"/>
              </a:lnSpc>
              <a:spcBef>
                <a:spcPts val="1000"/>
              </a:spcBef>
              <a:spcAft>
                <a:spcPts val="800"/>
              </a:spcAft>
            </a:pPr>
            <a:r>
              <a:rPr lang="en-US" sz="2800" dirty="0" smtClean="0"/>
              <a:t>Amazon </a:t>
            </a:r>
            <a:r>
              <a:rPr lang="en-US" sz="2800" dirty="0"/>
              <a:t>S3 One Zone-IA stores data in a </a:t>
            </a:r>
            <a:r>
              <a:rPr lang="en-US" sz="2800" b="1" dirty="0">
                <a:solidFill>
                  <a:srgbClr val="333399"/>
                </a:solidFill>
              </a:rPr>
              <a:t>single</a:t>
            </a:r>
            <a:r>
              <a:rPr lang="en-US" sz="2800" dirty="0"/>
              <a:t> Availability Zone </a:t>
            </a:r>
            <a:endParaRPr lang="en-US" sz="2800" dirty="0" smtClean="0"/>
          </a:p>
          <a:p>
            <a:pPr lvl="2" indent="-457200">
              <a:lnSpc>
                <a:spcPct val="110000"/>
              </a:lnSpc>
              <a:spcBef>
                <a:spcPts val="1000"/>
              </a:spcBef>
              <a:spcAft>
                <a:spcPts val="800"/>
              </a:spcAft>
            </a:pPr>
            <a:r>
              <a:rPr lang="en-US" dirty="0" smtClean="0"/>
              <a:t>Unlike other </a:t>
            </a:r>
            <a:r>
              <a:rPr lang="en-US" dirty="0"/>
              <a:t>S3 storage classes, which store data in a minimum of three </a:t>
            </a:r>
            <a:r>
              <a:rPr lang="en-US" dirty="0" smtClean="0"/>
              <a:t>AZs.</a:t>
            </a:r>
          </a:p>
          <a:p>
            <a:pPr lvl="1" indent="-457200">
              <a:lnSpc>
                <a:spcPct val="110000"/>
              </a:lnSpc>
              <a:spcBef>
                <a:spcPts val="1000"/>
              </a:spcBef>
              <a:spcAft>
                <a:spcPts val="800"/>
              </a:spcAft>
            </a:pPr>
            <a:r>
              <a:rPr lang="en-US" sz="2800" dirty="0"/>
              <a:t>C</a:t>
            </a:r>
            <a:r>
              <a:rPr lang="en-US" sz="2800" dirty="0" smtClean="0"/>
              <a:t>osts </a:t>
            </a:r>
            <a:r>
              <a:rPr lang="en-US" sz="2800" b="1" dirty="0">
                <a:solidFill>
                  <a:srgbClr val="333399"/>
                </a:solidFill>
              </a:rPr>
              <a:t>less</a:t>
            </a:r>
            <a:r>
              <a:rPr lang="en-US" sz="2800" dirty="0"/>
              <a:t> than Amazon S3 Standard-IA. </a:t>
            </a:r>
            <a:endParaRPr lang="en-US" sz="2800" dirty="0" smtClean="0"/>
          </a:p>
          <a:p>
            <a:pPr lvl="1" indent="-457200">
              <a:lnSpc>
                <a:spcPct val="110000"/>
              </a:lnSpc>
              <a:spcBef>
                <a:spcPts val="1000"/>
              </a:spcBef>
              <a:spcAft>
                <a:spcPts val="800"/>
              </a:spcAft>
            </a:pPr>
            <a:r>
              <a:rPr lang="en-US" sz="2800" dirty="0"/>
              <a:t>W</a:t>
            </a:r>
            <a:r>
              <a:rPr lang="en-US" sz="2800" dirty="0" smtClean="0"/>
              <a:t>orks </a:t>
            </a:r>
            <a:r>
              <a:rPr lang="en-US" sz="2800" dirty="0"/>
              <a:t>well for customers who want </a:t>
            </a:r>
            <a:r>
              <a:rPr lang="en-US" sz="2800" dirty="0">
                <a:solidFill>
                  <a:srgbClr val="333399"/>
                </a:solidFill>
              </a:rPr>
              <a:t>a lower-cost option </a:t>
            </a:r>
            <a:r>
              <a:rPr lang="en-US" sz="2800" dirty="0"/>
              <a:t>for infrequently accessed </a:t>
            </a:r>
            <a:r>
              <a:rPr lang="en-US" sz="2800" dirty="0" smtClean="0"/>
              <a:t>data</a:t>
            </a:r>
          </a:p>
          <a:p>
            <a:pPr lvl="2" indent="-457200">
              <a:lnSpc>
                <a:spcPct val="110000"/>
              </a:lnSpc>
              <a:spcBef>
                <a:spcPts val="1000"/>
              </a:spcBef>
              <a:spcAft>
                <a:spcPts val="800"/>
              </a:spcAft>
            </a:pPr>
            <a:r>
              <a:rPr lang="en-US" dirty="0"/>
              <a:t>D</a:t>
            </a:r>
            <a:r>
              <a:rPr lang="en-US" dirty="0" smtClean="0"/>
              <a:t>o </a:t>
            </a:r>
            <a:r>
              <a:rPr lang="en-US" dirty="0"/>
              <a:t>not require the availability and resilience of Amazon S3 Standard or Amazon S3 Standard-IA. </a:t>
            </a:r>
            <a:endParaRPr lang="en-US" dirty="0" smtClean="0"/>
          </a:p>
          <a:p>
            <a:pPr lvl="1" indent="-457200">
              <a:lnSpc>
                <a:spcPct val="110000"/>
              </a:lnSpc>
              <a:spcBef>
                <a:spcPts val="1000"/>
              </a:spcBef>
              <a:spcAft>
                <a:spcPts val="800"/>
              </a:spcAft>
            </a:pPr>
            <a:r>
              <a:rPr lang="en-US" sz="2800" dirty="0"/>
              <a:t>G</a:t>
            </a:r>
            <a:r>
              <a:rPr lang="en-US" sz="2800" dirty="0" smtClean="0"/>
              <a:t>ood </a:t>
            </a:r>
            <a:r>
              <a:rPr lang="en-US" sz="2800" dirty="0"/>
              <a:t>choice for storing </a:t>
            </a:r>
            <a:r>
              <a:rPr lang="en-US" sz="2800" b="1" dirty="0">
                <a:solidFill>
                  <a:srgbClr val="333399"/>
                </a:solidFill>
              </a:rPr>
              <a:t>secondary backup copies </a:t>
            </a:r>
            <a:r>
              <a:rPr lang="en-US" sz="2800" dirty="0"/>
              <a:t>of on-premises data or easily re-creatable data. </a:t>
            </a:r>
          </a:p>
        </p:txBody>
      </p:sp>
    </p:spTree>
    <p:custDataLst>
      <p:tags r:id="rId1"/>
    </p:custDataLst>
    <p:extLst>
      <p:ext uri="{BB962C8B-B14F-4D97-AF65-F5344CB8AC3E}">
        <p14:creationId xmlns:p14="http://schemas.microsoft.com/office/powerpoint/2010/main" val="4200533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C183D7F6-B498-43B3-948B-1728B52AA6E4}">
                <adec:decorative xmlns:adec="http://schemas.microsoft.com/office/drawing/2017/decorative" xmlns="" val="0"/>
              </a:ext>
            </a:extLst>
          </p:cNvPr>
          <p:cNvSpPr>
            <a:spLocks noGrp="1"/>
          </p:cNvSpPr>
          <p:nvPr>
            <p:ph type="sldNum" sz="quarter" idx="20"/>
          </p:nvPr>
        </p:nvSpPr>
        <p:spPr>
          <a:xfrm>
            <a:off x="11469389" y="6582058"/>
            <a:ext cx="484261" cy="265176"/>
          </a:xfrm>
        </p:spPr>
        <p:txBody>
          <a:bodyPr/>
          <a:lstStyle/>
          <a:p>
            <a:fld id="{B6A95138-A96E-2F42-A959-2EFD44FE4AB7}" type="slidenum">
              <a:rPr lang="en-US" smtClean="0"/>
              <a:t>3</a:t>
            </a:fld>
            <a:endParaRPr lang="en-US"/>
          </a:p>
        </p:txBody>
      </p:sp>
      <p:sp>
        <p:nvSpPr>
          <p:cNvPr id="2" name="Title 1"/>
          <p:cNvSpPr>
            <a:spLocks noGrp="1"/>
          </p:cNvSpPr>
          <p:nvPr>
            <p:ph type="title"/>
          </p:nvPr>
        </p:nvSpPr>
        <p:spPr/>
        <p:txBody>
          <a:bodyPr/>
          <a:lstStyle/>
          <a:p>
            <a:r>
              <a:rPr lang="en-US"/>
              <a:t>Module overview</a:t>
            </a:r>
          </a:p>
        </p:txBody>
      </p:sp>
      <p:sp>
        <p:nvSpPr>
          <p:cNvPr id="5" name="Content Placeholder 4"/>
          <p:cNvSpPr>
            <a:spLocks noGrp="1"/>
          </p:cNvSpPr>
          <p:nvPr>
            <p:ph sz="quarter" idx="21"/>
          </p:nvPr>
        </p:nvSpPr>
        <p:spPr>
          <a:xfrm>
            <a:off x="365760" y="1143000"/>
            <a:ext cx="5559552" cy="5291750"/>
          </a:xfrm>
        </p:spPr>
        <p:txBody>
          <a:bodyPr>
            <a:noAutofit/>
          </a:bodyPr>
          <a:lstStyle/>
          <a:p>
            <a:pPr marL="0" indent="0">
              <a:spcBef>
                <a:spcPts val="1800"/>
              </a:spcBef>
              <a:buNone/>
            </a:pPr>
            <a:r>
              <a:rPr lang="en-US" b="1" dirty="0"/>
              <a:t>Topics</a:t>
            </a:r>
          </a:p>
          <a:p>
            <a:pPr marL="228600" lvl="1">
              <a:spcBef>
                <a:spcPts val="1000"/>
              </a:spcBef>
            </a:pPr>
            <a:r>
              <a:rPr lang="en-US" dirty="0"/>
              <a:t>Amazon Elastic Block Store (Amazon EBS)</a:t>
            </a:r>
          </a:p>
          <a:p>
            <a:pPr marL="228600" lvl="1">
              <a:spcBef>
                <a:spcPts val="1000"/>
              </a:spcBef>
            </a:pPr>
            <a:r>
              <a:rPr lang="en-US" dirty="0"/>
              <a:t>Amazon Simple Storage Service (Amazon S3)</a:t>
            </a:r>
          </a:p>
          <a:p>
            <a:pPr marL="228600" lvl="1">
              <a:spcBef>
                <a:spcPts val="1000"/>
              </a:spcBef>
            </a:pPr>
            <a:r>
              <a:rPr lang="en-US" dirty="0"/>
              <a:t>Amazon Elastic File System (Amazon EFS)</a:t>
            </a:r>
          </a:p>
          <a:p>
            <a:pPr marL="228600" lvl="1">
              <a:spcBef>
                <a:spcPts val="1000"/>
              </a:spcBef>
            </a:pPr>
            <a:r>
              <a:rPr lang="en-US" dirty="0"/>
              <a:t>Amazon Simple Storage Service Glacier</a:t>
            </a:r>
            <a:endParaRPr lang="en-US" sz="2400" dirty="0"/>
          </a:p>
          <a:p>
            <a:pPr marL="0" indent="0">
              <a:spcBef>
                <a:spcPts val="1800"/>
              </a:spcBef>
              <a:buNone/>
            </a:pPr>
            <a:endParaRPr lang="en-US" dirty="0"/>
          </a:p>
        </p:txBody>
      </p:sp>
      <p:sp>
        <p:nvSpPr>
          <p:cNvPr id="6" name="Content Placeholder 5">
            <a:extLst>
              <a:ext uri="{FF2B5EF4-FFF2-40B4-BE49-F238E27FC236}">
                <a16:creationId xmlns:a16="http://schemas.microsoft.com/office/drawing/2014/main" xmlns="" id="{79AB60CE-670C-974B-8C37-C3795121745F}"/>
              </a:ext>
            </a:extLst>
          </p:cNvPr>
          <p:cNvSpPr>
            <a:spLocks noGrp="1"/>
          </p:cNvSpPr>
          <p:nvPr>
            <p:ph idx="4294967295"/>
          </p:nvPr>
        </p:nvSpPr>
        <p:spPr>
          <a:xfrm>
            <a:off x="6108192" y="1143000"/>
            <a:ext cx="5559552" cy="4649788"/>
          </a:xfrm>
        </p:spPr>
        <p:txBody>
          <a:bodyPr>
            <a:normAutofit lnSpcReduction="10000"/>
          </a:bodyPr>
          <a:lstStyle/>
          <a:p>
            <a:pPr marL="0" indent="0">
              <a:buNone/>
            </a:pPr>
            <a:r>
              <a:rPr lang="en-US" b="1" dirty="0"/>
              <a:t>Demos</a:t>
            </a:r>
          </a:p>
          <a:p>
            <a:r>
              <a:rPr lang="en-US" sz="2400" dirty="0"/>
              <a:t>Amazon EBS console</a:t>
            </a:r>
          </a:p>
          <a:p>
            <a:r>
              <a:rPr lang="en-US" sz="2400" dirty="0"/>
              <a:t>Amazon S3 console</a:t>
            </a:r>
          </a:p>
          <a:p>
            <a:r>
              <a:rPr lang="en-US" sz="2400" dirty="0"/>
              <a:t>Amazon EFS console</a:t>
            </a:r>
          </a:p>
          <a:p>
            <a:r>
              <a:rPr lang="en-US" sz="2400" dirty="0"/>
              <a:t>Amazon S3 Glacier console</a:t>
            </a:r>
          </a:p>
          <a:p>
            <a:pPr marL="0" indent="0">
              <a:buNone/>
            </a:pPr>
            <a:r>
              <a:rPr lang="en-US" b="1" dirty="0"/>
              <a:t>Lab</a:t>
            </a:r>
          </a:p>
          <a:p>
            <a:r>
              <a:rPr lang="en-US" sz="2400" dirty="0"/>
              <a:t>Working with Amazon EBS</a:t>
            </a:r>
            <a:endParaRPr lang="en-US" dirty="0"/>
          </a:p>
          <a:p>
            <a:pPr marL="0" indent="0">
              <a:buNone/>
            </a:pPr>
            <a:r>
              <a:rPr lang="en-US" b="1" dirty="0"/>
              <a:t>Activities</a:t>
            </a:r>
          </a:p>
          <a:p>
            <a:r>
              <a:rPr lang="en-US" sz="2400" dirty="0"/>
              <a:t>Storage solution case study</a:t>
            </a:r>
          </a:p>
        </p:txBody>
      </p:sp>
    </p:spTree>
    <p:custDataLst>
      <p:tags r:id="rId1"/>
    </p:custDataLst>
    <p:extLst>
      <p:ext uri="{BB962C8B-B14F-4D97-AF65-F5344CB8AC3E}">
        <p14:creationId xmlns:p14="http://schemas.microsoft.com/office/powerpoint/2010/main" val="2247215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30</a:t>
            </a:fld>
            <a:endParaRPr lang="en-US"/>
          </a:p>
        </p:txBody>
      </p:sp>
      <p:sp>
        <p:nvSpPr>
          <p:cNvPr id="2" name="Title 1"/>
          <p:cNvSpPr>
            <a:spLocks noGrp="1"/>
          </p:cNvSpPr>
          <p:nvPr>
            <p:ph type="title"/>
          </p:nvPr>
        </p:nvSpPr>
        <p:spPr/>
        <p:txBody>
          <a:bodyPr/>
          <a:lstStyle/>
          <a:p>
            <a:r>
              <a:rPr lang="en-US" dirty="0"/>
              <a:t>S3 Storage Classes (Cont.)</a:t>
            </a:r>
          </a:p>
        </p:txBody>
      </p:sp>
      <p:sp>
        <p:nvSpPr>
          <p:cNvPr id="3" name="Content Placeholder 2"/>
          <p:cNvSpPr>
            <a:spLocks noGrp="1"/>
          </p:cNvSpPr>
          <p:nvPr>
            <p:ph sz="quarter" idx="21"/>
          </p:nvPr>
        </p:nvSpPr>
        <p:spPr/>
        <p:txBody>
          <a:bodyPr>
            <a:normAutofit/>
          </a:bodyPr>
          <a:lstStyle/>
          <a:p>
            <a:pPr marL="0" indent="0" algn="just">
              <a:buNone/>
            </a:pPr>
            <a:r>
              <a:rPr lang="en-US" b="1" dirty="0">
                <a:solidFill>
                  <a:srgbClr val="C00000"/>
                </a:solidFill>
              </a:rPr>
              <a:t>Amazon S3 </a:t>
            </a:r>
            <a:r>
              <a:rPr lang="en-US" b="1" dirty="0" smtClean="0">
                <a:solidFill>
                  <a:srgbClr val="C00000"/>
                </a:solidFill>
              </a:rPr>
              <a:t>Glacier</a:t>
            </a:r>
          </a:p>
          <a:p>
            <a:pPr marL="171450" indent="-171450" algn="just">
              <a:buFont typeface="Arial" panose="020B0604020202020204" pitchFamily="34" charset="0"/>
              <a:buChar char="•"/>
            </a:pPr>
            <a:r>
              <a:rPr lang="en-US" dirty="0"/>
              <a:t>L</a:t>
            </a:r>
            <a:r>
              <a:rPr lang="en-US" dirty="0" smtClean="0"/>
              <a:t>ow-cost </a:t>
            </a:r>
            <a:r>
              <a:rPr lang="en-US" dirty="0"/>
              <a:t>storage class for </a:t>
            </a:r>
            <a:r>
              <a:rPr lang="en-US" b="1" dirty="0">
                <a:solidFill>
                  <a:srgbClr val="333399"/>
                </a:solidFill>
              </a:rPr>
              <a:t>data </a:t>
            </a:r>
            <a:r>
              <a:rPr lang="en-US" b="1" dirty="0" smtClean="0">
                <a:solidFill>
                  <a:srgbClr val="333399"/>
                </a:solidFill>
              </a:rPr>
              <a:t>archiving</a:t>
            </a:r>
          </a:p>
          <a:p>
            <a:pPr marL="171450" indent="-171450" algn="just">
              <a:buFont typeface="Arial" panose="020B0604020202020204" pitchFamily="34" charset="0"/>
              <a:buChar char="•"/>
            </a:pPr>
            <a:endParaRPr lang="en-US" dirty="0" smtClean="0"/>
          </a:p>
          <a:p>
            <a:pPr marL="171450" indent="-171450" algn="just">
              <a:buFont typeface="Arial" panose="020B0604020202020204" pitchFamily="34" charset="0"/>
              <a:buChar char="•"/>
            </a:pPr>
            <a:r>
              <a:rPr lang="en-US" dirty="0" smtClean="0"/>
              <a:t>Provides </a:t>
            </a:r>
            <a:r>
              <a:rPr lang="en-US" dirty="0">
                <a:solidFill>
                  <a:srgbClr val="333399"/>
                </a:solidFill>
              </a:rPr>
              <a:t>three retrieval options </a:t>
            </a:r>
            <a:r>
              <a:rPr lang="en-US" dirty="0"/>
              <a:t>that range from a few minutes to </a:t>
            </a:r>
            <a:r>
              <a:rPr lang="en-US" dirty="0" smtClean="0"/>
              <a:t>hours</a:t>
            </a:r>
          </a:p>
          <a:p>
            <a:pPr marL="171450" indent="-171450" algn="just">
              <a:buFont typeface="Arial" panose="020B0604020202020204" pitchFamily="34" charset="0"/>
              <a:buChar char="•"/>
            </a:pPr>
            <a:endParaRPr lang="en-US" dirty="0" smtClean="0"/>
          </a:p>
          <a:p>
            <a:pPr marL="171450" indent="-171450" algn="just">
              <a:buFont typeface="Arial" panose="020B0604020202020204" pitchFamily="34" charset="0"/>
              <a:buChar char="•"/>
            </a:pPr>
            <a:r>
              <a:rPr lang="en-US" dirty="0" smtClean="0"/>
              <a:t>You </a:t>
            </a:r>
            <a:r>
              <a:rPr lang="en-US" dirty="0"/>
              <a:t>can </a:t>
            </a:r>
            <a:r>
              <a:rPr lang="en-US" b="1" dirty="0">
                <a:solidFill>
                  <a:srgbClr val="333399"/>
                </a:solidFill>
              </a:rPr>
              <a:t>upload</a:t>
            </a:r>
            <a:r>
              <a:rPr lang="en-US" dirty="0"/>
              <a:t> objects directly to Amazon S3 </a:t>
            </a:r>
            <a:r>
              <a:rPr lang="en-US" dirty="0" smtClean="0"/>
              <a:t>Glacier</a:t>
            </a:r>
          </a:p>
          <a:p>
            <a:pPr marL="171450" indent="-171450" algn="just">
              <a:buFont typeface="Arial" panose="020B0604020202020204" pitchFamily="34" charset="0"/>
              <a:buChar char="•"/>
            </a:pPr>
            <a:endParaRPr lang="en-US" dirty="0" smtClean="0"/>
          </a:p>
          <a:p>
            <a:pPr marL="171450" indent="-171450" algn="just">
              <a:buFont typeface="Arial" panose="020B0604020202020204" pitchFamily="34" charset="0"/>
              <a:buChar char="•"/>
            </a:pPr>
            <a:r>
              <a:rPr lang="en-US" dirty="0" smtClean="0"/>
              <a:t>You can use </a:t>
            </a:r>
            <a:r>
              <a:rPr lang="en-US" b="1" dirty="0" smtClean="0">
                <a:solidFill>
                  <a:srgbClr val="333399"/>
                </a:solidFill>
              </a:rPr>
              <a:t>S3 </a:t>
            </a:r>
            <a:r>
              <a:rPr lang="en-US" b="1" dirty="0">
                <a:solidFill>
                  <a:srgbClr val="333399"/>
                </a:solidFill>
              </a:rPr>
              <a:t>lifecycle policies </a:t>
            </a:r>
            <a:r>
              <a:rPr lang="en-US" dirty="0"/>
              <a:t>to transfer data between any of the </a:t>
            </a:r>
            <a:r>
              <a:rPr lang="en-US" dirty="0" smtClean="0"/>
              <a:t>S3 </a:t>
            </a:r>
            <a:r>
              <a:rPr lang="en-US" dirty="0"/>
              <a:t>storage classes for active data </a:t>
            </a:r>
            <a:r>
              <a:rPr lang="en-US" dirty="0" smtClean="0"/>
              <a:t>and </a:t>
            </a:r>
            <a:r>
              <a:rPr lang="en-US" dirty="0"/>
              <a:t>Amazon S3 </a:t>
            </a:r>
            <a:r>
              <a:rPr lang="en-US" dirty="0" smtClean="0"/>
              <a:t>Glacier</a:t>
            </a:r>
            <a:endParaRPr lang="en-US" dirty="0"/>
          </a:p>
        </p:txBody>
      </p:sp>
    </p:spTree>
    <p:custDataLst>
      <p:tags r:id="rId1"/>
    </p:custDataLst>
    <p:extLst>
      <p:ext uri="{BB962C8B-B14F-4D97-AF65-F5344CB8AC3E}">
        <p14:creationId xmlns:p14="http://schemas.microsoft.com/office/powerpoint/2010/main" val="19069013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31</a:t>
            </a:fld>
            <a:endParaRPr lang="en-US"/>
          </a:p>
        </p:txBody>
      </p:sp>
      <p:sp>
        <p:nvSpPr>
          <p:cNvPr id="2" name="Title 1"/>
          <p:cNvSpPr>
            <a:spLocks noGrp="1"/>
          </p:cNvSpPr>
          <p:nvPr>
            <p:ph type="title"/>
          </p:nvPr>
        </p:nvSpPr>
        <p:spPr/>
        <p:txBody>
          <a:bodyPr/>
          <a:lstStyle/>
          <a:p>
            <a:r>
              <a:rPr lang="en-US" dirty="0"/>
              <a:t>S3 Storage Classes (Cont.)</a:t>
            </a:r>
          </a:p>
        </p:txBody>
      </p:sp>
      <p:sp>
        <p:nvSpPr>
          <p:cNvPr id="3" name="Content Placeholder 2"/>
          <p:cNvSpPr>
            <a:spLocks noGrp="1"/>
          </p:cNvSpPr>
          <p:nvPr>
            <p:ph sz="quarter" idx="21"/>
          </p:nvPr>
        </p:nvSpPr>
        <p:spPr/>
        <p:txBody>
          <a:bodyPr>
            <a:normAutofit/>
          </a:bodyPr>
          <a:lstStyle/>
          <a:p>
            <a:pPr marL="0" indent="0" algn="just">
              <a:buNone/>
            </a:pPr>
            <a:r>
              <a:rPr lang="en-US" b="1" dirty="0">
                <a:solidFill>
                  <a:srgbClr val="C00000"/>
                </a:solidFill>
              </a:rPr>
              <a:t>Amazon S3 Glacier Deep </a:t>
            </a:r>
            <a:r>
              <a:rPr lang="en-US" b="1" dirty="0" smtClean="0">
                <a:solidFill>
                  <a:srgbClr val="C00000"/>
                </a:solidFill>
              </a:rPr>
              <a:t>Archive</a:t>
            </a:r>
          </a:p>
          <a:p>
            <a:pPr marL="171450" indent="-171450" algn="just">
              <a:buFont typeface="Arial" panose="020B0604020202020204" pitchFamily="34" charset="0"/>
              <a:buChar char="•"/>
            </a:pPr>
            <a:r>
              <a:rPr lang="en-US" dirty="0"/>
              <a:t>L</a:t>
            </a:r>
            <a:r>
              <a:rPr lang="en-US" dirty="0" smtClean="0"/>
              <a:t>owest-cost </a:t>
            </a:r>
            <a:r>
              <a:rPr lang="en-US" dirty="0"/>
              <a:t>storage </a:t>
            </a:r>
            <a:r>
              <a:rPr lang="en-US" dirty="0" smtClean="0"/>
              <a:t>class </a:t>
            </a:r>
          </a:p>
          <a:p>
            <a:pPr marL="171450" indent="-171450" algn="just">
              <a:buFont typeface="Arial" panose="020B0604020202020204" pitchFamily="34" charset="0"/>
              <a:buChar char="•"/>
            </a:pPr>
            <a:r>
              <a:rPr lang="en-US" dirty="0" smtClean="0"/>
              <a:t>Supports </a:t>
            </a:r>
            <a:r>
              <a:rPr lang="en-US" b="1" dirty="0">
                <a:solidFill>
                  <a:srgbClr val="333399"/>
                </a:solidFill>
              </a:rPr>
              <a:t>long-term retention</a:t>
            </a:r>
            <a:r>
              <a:rPr lang="en-US" b="1" dirty="0"/>
              <a:t> </a:t>
            </a:r>
            <a:r>
              <a:rPr lang="en-US" dirty="0"/>
              <a:t>and digital preservation for data that might be accessed once or twice in a year. </a:t>
            </a:r>
            <a:endParaRPr lang="en-US" dirty="0" smtClean="0"/>
          </a:p>
          <a:p>
            <a:pPr marL="171450" indent="-171450" algn="just">
              <a:buFont typeface="Arial" panose="020B0604020202020204" pitchFamily="34" charset="0"/>
              <a:buChar char="•"/>
            </a:pPr>
            <a:r>
              <a:rPr lang="en-US" dirty="0"/>
              <a:t>D</a:t>
            </a:r>
            <a:r>
              <a:rPr lang="en-US" dirty="0" smtClean="0"/>
              <a:t>esigned for customers </a:t>
            </a:r>
            <a:r>
              <a:rPr lang="en-US" dirty="0"/>
              <a:t>in </a:t>
            </a:r>
            <a:r>
              <a:rPr lang="en-US" b="1" dirty="0">
                <a:solidFill>
                  <a:srgbClr val="333399"/>
                </a:solidFill>
              </a:rPr>
              <a:t>highly regulated industries</a:t>
            </a:r>
            <a:r>
              <a:rPr lang="en-US" dirty="0"/>
              <a:t>, such as financial services, healthcare, and public sectors — that retain datasets for 7–10 years (or more) to meet regulatory compliance requirements. </a:t>
            </a:r>
            <a:endParaRPr lang="en-US" dirty="0" smtClean="0"/>
          </a:p>
          <a:p>
            <a:pPr marL="171450" indent="-171450" algn="just">
              <a:buFont typeface="Arial" panose="020B0604020202020204" pitchFamily="34" charset="0"/>
              <a:buChar char="•"/>
            </a:pPr>
            <a:r>
              <a:rPr lang="en-US" dirty="0" smtClean="0"/>
              <a:t>All objects </a:t>
            </a:r>
            <a:r>
              <a:rPr lang="en-US" dirty="0"/>
              <a:t>are replicated </a:t>
            </a:r>
            <a:r>
              <a:rPr lang="en-US" dirty="0" smtClean="0"/>
              <a:t>across </a:t>
            </a:r>
            <a:r>
              <a:rPr lang="en-US" dirty="0"/>
              <a:t>at least </a:t>
            </a:r>
            <a:r>
              <a:rPr lang="en-US" dirty="0" smtClean="0"/>
              <a:t>three Availability </a:t>
            </a:r>
            <a:r>
              <a:rPr lang="en-US" dirty="0"/>
              <a:t>Zones, and these objects can be </a:t>
            </a:r>
            <a:r>
              <a:rPr lang="en-US" b="1" dirty="0">
                <a:solidFill>
                  <a:srgbClr val="333399"/>
                </a:solidFill>
              </a:rPr>
              <a:t>restored within 12 hours</a:t>
            </a:r>
            <a:r>
              <a:rPr lang="en-US" dirty="0"/>
              <a:t>.</a:t>
            </a:r>
          </a:p>
        </p:txBody>
      </p:sp>
    </p:spTree>
    <p:custDataLst>
      <p:tags r:id="rId1"/>
    </p:custDataLst>
    <p:extLst>
      <p:ext uri="{BB962C8B-B14F-4D97-AF65-F5344CB8AC3E}">
        <p14:creationId xmlns:p14="http://schemas.microsoft.com/office/powerpoint/2010/main" val="26793481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32</a:t>
            </a:fld>
            <a:endParaRPr lang="en-US"/>
          </a:p>
        </p:txBody>
      </p:sp>
      <p:sp>
        <p:nvSpPr>
          <p:cNvPr id="2" name="Title 1"/>
          <p:cNvSpPr>
            <a:spLocks noGrp="1"/>
          </p:cNvSpPr>
          <p:nvPr>
            <p:ph type="title"/>
          </p:nvPr>
        </p:nvSpPr>
        <p:spPr/>
        <p:txBody>
          <a:bodyPr vert="horz" lIns="91440" tIns="45720" rIns="91440" bIns="45720" rtlCol="0" anchor="ctr">
            <a:normAutofit/>
          </a:bodyPr>
          <a:lstStyle/>
          <a:p>
            <a:r>
              <a:rPr lang="en-US"/>
              <a:t>Amazon S3 bucket URLs (two styles)</a:t>
            </a:r>
          </a:p>
        </p:txBody>
      </p:sp>
      <p:sp>
        <p:nvSpPr>
          <p:cNvPr id="29" name="Content Placeholder 2"/>
          <p:cNvSpPr>
            <a:spLocks noGrp="1"/>
          </p:cNvSpPr>
          <p:nvPr>
            <p:ph sz="quarter" idx="21"/>
          </p:nvPr>
        </p:nvSpPr>
        <p:spPr>
          <a:xfrm>
            <a:off x="2791168" y="1143000"/>
            <a:ext cx="9162482" cy="1870005"/>
          </a:xfrm>
        </p:spPr>
        <p:txBody>
          <a:bodyPr>
            <a:noAutofit/>
          </a:bodyPr>
          <a:lstStyle/>
          <a:p>
            <a:pPr marL="4233" lvl="1" indent="0">
              <a:spcBef>
                <a:spcPts val="1200"/>
              </a:spcBef>
              <a:buNone/>
            </a:pPr>
            <a:r>
              <a:rPr lang="en-US"/>
              <a:t>To upload your data: </a:t>
            </a:r>
          </a:p>
          <a:p>
            <a:pPr marL="766214" lvl="1" indent="-452955">
              <a:spcBef>
                <a:spcPts val="1200"/>
              </a:spcBef>
              <a:buSzPct val="100000"/>
              <a:buFont typeface="+mj-lt"/>
              <a:buAutoNum type="arabicPeriod"/>
            </a:pPr>
            <a:r>
              <a:rPr lang="en-US"/>
              <a:t>Create a </a:t>
            </a:r>
            <a:r>
              <a:rPr lang="en-US" b="1">
                <a:solidFill>
                  <a:srgbClr val="504BAB"/>
                </a:solidFill>
              </a:rPr>
              <a:t>bucket</a:t>
            </a:r>
            <a:r>
              <a:rPr lang="en-US"/>
              <a:t> in an AWS Region.</a:t>
            </a:r>
          </a:p>
          <a:p>
            <a:pPr marL="766214" lvl="1" indent="-452955">
              <a:spcBef>
                <a:spcPts val="1200"/>
              </a:spcBef>
              <a:buSzPct val="100000"/>
              <a:buFont typeface="+mj-lt"/>
              <a:buAutoNum type="arabicPeriod"/>
            </a:pPr>
            <a:r>
              <a:rPr lang="en-US"/>
              <a:t>Upload almost any number of </a:t>
            </a:r>
            <a:r>
              <a:rPr lang="en-US" b="1">
                <a:solidFill>
                  <a:srgbClr val="504BAB"/>
                </a:solidFill>
              </a:rPr>
              <a:t>objects</a:t>
            </a:r>
            <a:r>
              <a:rPr lang="en-US"/>
              <a:t> to the bucket.</a:t>
            </a:r>
          </a:p>
        </p:txBody>
      </p:sp>
      <p:grpSp>
        <p:nvGrpSpPr>
          <p:cNvPr id="8" name="Group 7">
            <a:extLst>
              <a:ext uri="{FF2B5EF4-FFF2-40B4-BE49-F238E27FC236}">
                <a16:creationId xmlns:a16="http://schemas.microsoft.com/office/drawing/2014/main" xmlns="" id="{ADC9CAF9-9149-42A6-9541-4194E2387FC7}"/>
              </a:ext>
              <a:ext uri="{C183D7F6-B498-43B3-948B-1728B52AA6E4}">
                <adec:decorative xmlns:adec="http://schemas.microsoft.com/office/drawing/2017/decorative" xmlns="" val="1"/>
              </a:ext>
            </a:extLst>
          </p:cNvPr>
          <p:cNvGrpSpPr/>
          <p:nvPr/>
        </p:nvGrpSpPr>
        <p:grpSpPr>
          <a:xfrm>
            <a:off x="854562" y="1297945"/>
            <a:ext cx="1734786" cy="5040328"/>
            <a:chOff x="854562" y="1297945"/>
            <a:chExt cx="1734786" cy="5040328"/>
          </a:xfrm>
        </p:grpSpPr>
        <p:pic>
          <p:nvPicPr>
            <p:cNvPr id="35" name="Graphic 34" descr="s3 bucket.">
              <a:extLst>
                <a:ext uri="{FF2B5EF4-FFF2-40B4-BE49-F238E27FC236}">
                  <a16:creationId xmlns:a16="http://schemas.microsoft.com/office/drawing/2014/main" xmlns="" id="{3D8E4413-387B-4D9A-A617-24DE97E1E0EB}"/>
                </a:ext>
                <a:ext uri="{C183D7F6-B498-43B3-948B-1728B52AA6E4}">
                  <adec:decorative xmlns:adec="http://schemas.microsoft.com/office/drawing/2017/decorative" xmlns="" val="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362785" y="3013005"/>
              <a:ext cx="731520" cy="731520"/>
            </a:xfrm>
            <a:prstGeom prst="rect">
              <a:avLst/>
            </a:prstGeom>
          </p:spPr>
        </p:pic>
        <p:sp>
          <p:nvSpPr>
            <p:cNvPr id="32" name="TextBox 46"/>
            <p:cNvSpPr txBox="1">
              <a:spLocks noChangeArrowheads="1"/>
            </p:cNvSpPr>
            <p:nvPr/>
          </p:nvSpPr>
          <p:spPr bwMode="auto">
            <a:xfrm>
              <a:off x="1019412" y="1297945"/>
              <a:ext cx="1435139"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cs typeface="Arial" charset="0"/>
                </a:rPr>
                <a:t>Amazon S3</a:t>
              </a:r>
            </a:p>
          </p:txBody>
        </p:sp>
        <p:sp>
          <p:nvSpPr>
            <p:cNvPr id="37" name="TextBox 52"/>
            <p:cNvSpPr txBox="1">
              <a:spLocks noChangeArrowheads="1"/>
            </p:cNvSpPr>
            <p:nvPr/>
          </p:nvSpPr>
          <p:spPr bwMode="auto">
            <a:xfrm>
              <a:off x="980301" y="3809807"/>
              <a:ext cx="1479497"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i="1" dirty="0">
                  <a:latin typeface="+mn-lt"/>
                  <a:cs typeface="Arial" charset="0"/>
                </a:rPr>
                <a:t>[bucket name]</a:t>
              </a:r>
              <a:endParaRPr lang="en-US" sz="1867" i="1" dirty="0">
                <a:latin typeface="+mn-lt"/>
                <a:cs typeface="Arial" charset="0"/>
              </a:endParaRPr>
            </a:p>
          </p:txBody>
        </p:sp>
        <p:pic>
          <p:nvPicPr>
            <p:cNvPr id="45" name="Picture 44">
              <a:extLst>
                <a:ext uri="{C183D7F6-B498-43B3-948B-1728B52AA6E4}">
                  <adec:decorative xmlns:adec="http://schemas.microsoft.com/office/drawing/2017/decorative" xmlns=""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33334" y="4489737"/>
              <a:ext cx="975360" cy="975360"/>
            </a:xfrm>
            <a:prstGeom prst="rect">
              <a:avLst/>
            </a:prstGeom>
          </p:spPr>
        </p:pic>
        <p:sp>
          <p:nvSpPr>
            <p:cNvPr id="46" name="TextBox 52"/>
            <p:cNvSpPr txBox="1">
              <a:spLocks noChangeArrowheads="1"/>
            </p:cNvSpPr>
            <p:nvPr/>
          </p:nvSpPr>
          <p:spPr bwMode="auto">
            <a:xfrm>
              <a:off x="957962" y="5441050"/>
              <a:ext cx="15512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i="1" dirty="0">
                  <a:latin typeface="+mn-lt"/>
                  <a:cs typeface="Arial" charset="0"/>
                </a:rPr>
                <a:t>Preview2.mp4</a:t>
              </a:r>
              <a:endParaRPr lang="en-US" sz="1867" i="1" dirty="0">
                <a:latin typeface="+mn-lt"/>
                <a:cs typeface="Arial" charset="0"/>
              </a:endParaRPr>
            </a:p>
          </p:txBody>
        </p:sp>
        <p:sp>
          <p:nvSpPr>
            <p:cNvPr id="48" name="TextBox 33"/>
            <p:cNvSpPr txBox="1">
              <a:spLocks noChangeArrowheads="1"/>
            </p:cNvSpPr>
            <p:nvPr/>
          </p:nvSpPr>
          <p:spPr bwMode="auto">
            <a:xfrm>
              <a:off x="854562" y="5753498"/>
              <a:ext cx="1730974" cy="584775"/>
            </a:xfrm>
            <a:prstGeom prst="rect">
              <a:avLst/>
            </a:prstGeom>
            <a:noFill/>
            <a:ln w="9525">
              <a:noFill/>
              <a:miter lim="800000"/>
              <a:headEnd/>
              <a:tailEnd/>
            </a:ln>
          </p:spPr>
          <p:txBody>
            <a:bodyPr wrap="square">
              <a:spAutoFit/>
            </a:bodyPr>
            <a:lstStyle/>
            <a:p>
              <a:pPr algn="ctr"/>
              <a:r>
                <a:rPr lang="en-US" sz="1600" dirty="0">
                  <a:ea typeface="Verdana" pitchFamily="34" charset="0"/>
                  <a:cs typeface="Helvetica Neue"/>
                </a:rPr>
                <a:t>Tokyo Region (ap-northeast-1)</a:t>
              </a:r>
            </a:p>
          </p:txBody>
        </p:sp>
        <p:cxnSp>
          <p:nvCxnSpPr>
            <p:cNvPr id="14" name="Straight Connector 13">
              <a:extLst>
                <a:ext uri="{C183D7F6-B498-43B3-948B-1728B52AA6E4}">
                  <adec:decorative xmlns:adec="http://schemas.microsoft.com/office/drawing/2017/decorative" xmlns="" val="1"/>
                </a:ext>
              </a:extLst>
            </p:cNvPr>
            <p:cNvCxnSpPr>
              <a:cxnSpLocks/>
            </p:cNvCxnSpPr>
            <p:nvPr/>
          </p:nvCxnSpPr>
          <p:spPr>
            <a:xfrm>
              <a:off x="1729658" y="2472012"/>
              <a:ext cx="3904" cy="446749"/>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Straight Connector 56">
              <a:extLst>
                <a:ext uri="{C183D7F6-B498-43B3-948B-1728B52AA6E4}">
                  <adec:decorative xmlns:adec="http://schemas.microsoft.com/office/drawing/2017/decorative" xmlns="" val="1"/>
                </a:ext>
              </a:extLst>
            </p:cNvPr>
            <p:cNvCxnSpPr>
              <a:stCxn id="37" idx="2"/>
              <a:endCxn id="45" idx="0"/>
            </p:cNvCxnSpPr>
            <p:nvPr/>
          </p:nvCxnSpPr>
          <p:spPr>
            <a:xfrm>
              <a:off x="1720050" y="4056028"/>
              <a:ext cx="964" cy="433709"/>
            </a:xfrm>
            <a:prstGeom prst="line">
              <a:avLst/>
            </a:prstGeom>
            <a:ln w="28575"/>
          </p:spPr>
          <p:style>
            <a:lnRef idx="1">
              <a:schemeClr val="dk1"/>
            </a:lnRef>
            <a:fillRef idx="0">
              <a:schemeClr val="dk1"/>
            </a:fillRef>
            <a:effectRef idx="0">
              <a:schemeClr val="dk1"/>
            </a:effectRef>
            <a:fontRef idx="minor">
              <a:schemeClr val="tx1"/>
            </a:fontRef>
          </p:style>
        </p:cxnSp>
        <p:sp>
          <p:nvSpPr>
            <p:cNvPr id="47" name="Rounded Rectangle 46">
              <a:extLst>
                <a:ext uri="{C183D7F6-B498-43B3-948B-1728B52AA6E4}">
                  <adec:decorative xmlns:adec="http://schemas.microsoft.com/office/drawing/2017/decorative" xmlns="" val="1"/>
                </a:ext>
              </a:extLst>
            </p:cNvPr>
            <p:cNvSpPr/>
            <p:nvPr/>
          </p:nvSpPr>
          <p:spPr>
            <a:xfrm>
              <a:off x="864464" y="2716427"/>
              <a:ext cx="1724884" cy="3585468"/>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cs typeface="Helvetica Neue"/>
              </a:endParaRPr>
            </a:p>
          </p:txBody>
        </p:sp>
        <p:pic>
          <p:nvPicPr>
            <p:cNvPr id="26" name="Graphic 25" descr="Amazon Simple Storage Service icon.">
              <a:extLst>
                <a:ext uri="{FF2B5EF4-FFF2-40B4-BE49-F238E27FC236}">
                  <a16:creationId xmlns:a16="http://schemas.microsoft.com/office/drawing/2014/main" xmlns="" id="{DEA7F99F-A445-43E8-BF98-9EFD8D3C3247}"/>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363750" y="1630899"/>
              <a:ext cx="754380" cy="754380"/>
            </a:xfrm>
            <a:prstGeom prst="rect">
              <a:avLst/>
            </a:prstGeom>
          </p:spPr>
        </p:pic>
      </p:grpSp>
      <p:sp>
        <p:nvSpPr>
          <p:cNvPr id="51" name="TextBox 52"/>
          <p:cNvSpPr txBox="1">
            <a:spLocks noChangeArrowheads="1"/>
          </p:cNvSpPr>
          <p:nvPr/>
        </p:nvSpPr>
        <p:spPr bwMode="auto">
          <a:xfrm>
            <a:off x="2839486" y="3190505"/>
            <a:ext cx="857936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dirty="0">
                <a:latin typeface="+mn-lt"/>
                <a:cs typeface="Arial" charset="0"/>
              </a:rPr>
              <a:t>Bucket path-style URL endpoint: </a:t>
            </a:r>
            <a:endParaRPr lang="en-US" sz="1867" dirty="0">
              <a:latin typeface="+mn-lt"/>
              <a:cs typeface="Arial" charset="0"/>
            </a:endParaRPr>
          </a:p>
        </p:txBody>
      </p:sp>
      <p:sp>
        <p:nvSpPr>
          <p:cNvPr id="58" name="TextBox 52">
            <a:extLst>
              <a:ext uri="{C183D7F6-B498-43B3-948B-1728B52AA6E4}">
                <adec:decorative xmlns:adec="http://schemas.microsoft.com/office/drawing/2017/decorative" xmlns="" val="0"/>
              </a:ext>
            </a:extLst>
          </p:cNvPr>
          <p:cNvSpPr txBox="1">
            <a:spLocks noChangeArrowheads="1"/>
          </p:cNvSpPr>
          <p:nvPr/>
        </p:nvSpPr>
        <p:spPr bwMode="auto">
          <a:xfrm>
            <a:off x="2839486" y="3695051"/>
            <a:ext cx="9276039" cy="2873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US" sz="1867" b="1" i="1" dirty="0">
                <a:latin typeface="+mn-lt"/>
                <a:cs typeface="Arial" charset="0"/>
                <a:hlinkClick r:id="rId9">
                  <a:extLst>
                    <a:ext uri="{A12FA001-AC4F-418D-AE19-62706E023703}">
                      <ahyp:hlinkClr xmlns:ahyp="http://schemas.microsoft.com/office/drawing/2018/hyperlinkcolor" xmlns="" val="tx"/>
                    </a:ext>
                  </a:extLst>
                </a:hlinkClick>
              </a:rPr>
              <a:t>https://</a:t>
            </a:r>
            <a:r>
              <a:rPr lang="en-US" sz="1867" b="1" i="1" dirty="0">
                <a:latin typeface="+mn-lt"/>
                <a:cs typeface="Arial" charset="0"/>
              </a:rPr>
              <a:t>s3.</a:t>
            </a:r>
            <a:r>
              <a:rPr lang="en-US" sz="1867" b="1" i="1" dirty="0">
                <a:solidFill>
                  <a:srgbClr val="FF9933"/>
                </a:solidFill>
                <a:latin typeface="+mn-lt"/>
                <a:cs typeface="Arial" charset="0"/>
              </a:rPr>
              <a:t>ap-northeast-1</a:t>
            </a:r>
            <a:r>
              <a:rPr lang="en-US" sz="1867" b="1" i="1" dirty="0">
                <a:latin typeface="+mn-lt"/>
                <a:cs typeface="Arial" charset="0"/>
              </a:rPr>
              <a:t>.amazonaws.com/</a:t>
            </a:r>
            <a:r>
              <a:rPr lang="en-US" sz="1867" b="1" i="1" dirty="0">
                <a:solidFill>
                  <a:srgbClr val="FF9933"/>
                </a:solidFill>
                <a:latin typeface="+mn-lt"/>
                <a:cs typeface="Arial" charset="0"/>
              </a:rPr>
              <a:t>bucket-name</a:t>
            </a:r>
            <a:endParaRPr lang="en-US" sz="2133" b="1" i="1" dirty="0">
              <a:solidFill>
                <a:srgbClr val="FF9933"/>
              </a:solidFill>
              <a:latin typeface="+mn-lt"/>
              <a:cs typeface="Arial" charset="0"/>
            </a:endParaRPr>
          </a:p>
        </p:txBody>
      </p:sp>
      <p:sp>
        <p:nvSpPr>
          <p:cNvPr id="59" name="TextBox 52"/>
          <p:cNvSpPr txBox="1">
            <a:spLocks noChangeArrowheads="1"/>
          </p:cNvSpPr>
          <p:nvPr/>
        </p:nvSpPr>
        <p:spPr bwMode="auto">
          <a:xfrm>
            <a:off x="3915071" y="4445958"/>
            <a:ext cx="15512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solidFill>
                  <a:schemeClr val="accent2"/>
                </a:solidFill>
                <a:latin typeface="+mn-lt"/>
                <a:cs typeface="Arial" charset="0"/>
              </a:rPr>
              <a:t>Region code</a:t>
            </a:r>
            <a:endParaRPr lang="en-US" sz="1867" b="1" dirty="0">
              <a:solidFill>
                <a:schemeClr val="accent2"/>
              </a:solidFill>
              <a:latin typeface="+mn-lt"/>
              <a:cs typeface="Arial" charset="0"/>
            </a:endParaRPr>
          </a:p>
        </p:txBody>
      </p:sp>
      <p:sp>
        <p:nvSpPr>
          <p:cNvPr id="17" name="Right Brace 16">
            <a:extLst>
              <a:ext uri="{C183D7F6-B498-43B3-948B-1728B52AA6E4}">
                <adec:decorative xmlns:adec="http://schemas.microsoft.com/office/drawing/2017/decorative" xmlns="" val="1"/>
              </a:ext>
            </a:extLst>
          </p:cNvPr>
          <p:cNvSpPr/>
          <p:nvPr/>
        </p:nvSpPr>
        <p:spPr>
          <a:xfrm rot="5400000">
            <a:off x="4512720" y="3375972"/>
            <a:ext cx="367701" cy="1570601"/>
          </a:xfrm>
          <a:prstGeom prst="rightBrace">
            <a:avLst>
              <a:gd name="adj1" fmla="val 38120"/>
              <a:gd name="adj2" fmla="val 50000"/>
            </a:avLst>
          </a:prstGeom>
          <a:ln w="19050">
            <a:solidFill>
              <a:srgbClr val="FF993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62" name="TextBox 52"/>
          <p:cNvSpPr txBox="1">
            <a:spLocks noChangeArrowheads="1"/>
          </p:cNvSpPr>
          <p:nvPr/>
        </p:nvSpPr>
        <p:spPr bwMode="auto">
          <a:xfrm>
            <a:off x="7217582" y="4437860"/>
            <a:ext cx="15512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solidFill>
                  <a:schemeClr val="accent2"/>
                </a:solidFill>
                <a:latin typeface="+mn-lt"/>
                <a:cs typeface="Arial" charset="0"/>
              </a:rPr>
              <a:t>Bucket name</a:t>
            </a:r>
            <a:endParaRPr lang="en-US" sz="1867" b="1" dirty="0">
              <a:solidFill>
                <a:schemeClr val="accent2"/>
              </a:solidFill>
              <a:latin typeface="+mn-lt"/>
              <a:cs typeface="Arial" charset="0"/>
            </a:endParaRPr>
          </a:p>
        </p:txBody>
      </p:sp>
      <p:sp>
        <p:nvSpPr>
          <p:cNvPr id="63" name="Right Brace 62">
            <a:extLst>
              <a:ext uri="{C183D7F6-B498-43B3-948B-1728B52AA6E4}">
                <adec:decorative xmlns:adec="http://schemas.microsoft.com/office/drawing/2017/decorative" xmlns="" val="1"/>
              </a:ext>
            </a:extLst>
          </p:cNvPr>
          <p:cNvSpPr/>
          <p:nvPr/>
        </p:nvSpPr>
        <p:spPr>
          <a:xfrm rot="5400000">
            <a:off x="7808516" y="3505858"/>
            <a:ext cx="369333" cy="1387233"/>
          </a:xfrm>
          <a:prstGeom prst="rightBrace">
            <a:avLst>
              <a:gd name="adj1" fmla="val 38120"/>
              <a:gd name="adj2" fmla="val 50000"/>
            </a:avLst>
          </a:prstGeom>
          <a:ln w="19050">
            <a:solidFill>
              <a:srgbClr val="FF993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27" name="TextBox 52">
            <a:extLst>
              <a:ext uri="{FF2B5EF4-FFF2-40B4-BE49-F238E27FC236}">
                <a16:creationId xmlns:a16="http://schemas.microsoft.com/office/drawing/2014/main" xmlns="" id="{EC686093-95F1-444D-ABE6-36DBF6AFF662}"/>
              </a:ext>
            </a:extLst>
          </p:cNvPr>
          <p:cNvSpPr txBox="1">
            <a:spLocks noChangeArrowheads="1"/>
          </p:cNvSpPr>
          <p:nvPr/>
        </p:nvSpPr>
        <p:spPr bwMode="auto">
          <a:xfrm>
            <a:off x="2791168" y="4837156"/>
            <a:ext cx="612980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dirty="0">
                <a:latin typeface="+mn-lt"/>
                <a:cs typeface="Arial" charset="0"/>
              </a:rPr>
              <a:t>Bucket virtual hosted-style URL endpoint:</a:t>
            </a:r>
            <a:endParaRPr lang="en-US" sz="1867" dirty="0">
              <a:latin typeface="+mn-lt"/>
              <a:cs typeface="Arial" charset="0"/>
            </a:endParaRPr>
          </a:p>
        </p:txBody>
      </p:sp>
      <p:sp>
        <p:nvSpPr>
          <p:cNvPr id="28" name="TextBox 52">
            <a:extLst>
              <a:ext uri="{FF2B5EF4-FFF2-40B4-BE49-F238E27FC236}">
                <a16:creationId xmlns:a16="http://schemas.microsoft.com/office/drawing/2014/main" xmlns="" id="{48CC71B6-3221-AA42-BD4C-D2D4AC9A3295}"/>
              </a:ext>
              <a:ext uri="{C183D7F6-B498-43B3-948B-1728B52AA6E4}">
                <adec:decorative xmlns:adec="http://schemas.microsoft.com/office/drawing/2017/decorative" xmlns="" val="0"/>
              </a:ext>
            </a:extLst>
          </p:cNvPr>
          <p:cNvSpPr txBox="1">
            <a:spLocks noChangeArrowheads="1"/>
          </p:cNvSpPr>
          <p:nvPr/>
        </p:nvSpPr>
        <p:spPr bwMode="auto">
          <a:xfrm>
            <a:off x="3033052" y="5363809"/>
            <a:ext cx="9276039" cy="2873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US" sz="1867" b="1" i="1" dirty="0">
                <a:latin typeface="+mn-lt"/>
                <a:cs typeface="Arial" charset="0"/>
                <a:hlinkClick r:id="rId9">
                  <a:extLst>
                    <a:ext uri="{A12FA001-AC4F-418D-AE19-62706E023703}">
                      <ahyp:hlinkClr xmlns:ahyp="http://schemas.microsoft.com/office/drawing/2018/hyperlinkcolor" xmlns="" val="tx"/>
                    </a:ext>
                  </a:extLst>
                </a:hlinkClick>
              </a:rPr>
              <a:t>https://</a:t>
            </a:r>
            <a:r>
              <a:rPr lang="en-US" sz="1867" b="1" i="1" dirty="0">
                <a:solidFill>
                  <a:srgbClr val="FF9933"/>
                </a:solidFill>
                <a:latin typeface="+mn-lt"/>
                <a:cs typeface="Arial" charset="0"/>
              </a:rPr>
              <a:t> bucket-name</a:t>
            </a:r>
            <a:r>
              <a:rPr lang="en-US" sz="1867" b="1" i="1" dirty="0">
                <a:latin typeface="+mn-lt"/>
                <a:cs typeface="Arial" charset="0"/>
              </a:rPr>
              <a:t>.s3-</a:t>
            </a:r>
            <a:r>
              <a:rPr lang="en-US" sz="1867" b="1" i="1" dirty="0">
                <a:solidFill>
                  <a:srgbClr val="FF9933"/>
                </a:solidFill>
                <a:latin typeface="+mn-lt"/>
                <a:cs typeface="Arial" charset="0"/>
              </a:rPr>
              <a:t>ap-northeast-1</a:t>
            </a:r>
            <a:r>
              <a:rPr lang="en-US" sz="1867" b="1" i="1" dirty="0">
                <a:latin typeface="+mn-lt"/>
                <a:cs typeface="Arial" charset="0"/>
              </a:rPr>
              <a:t>.amazonaws.com</a:t>
            </a:r>
            <a:endParaRPr lang="en-US" sz="2133" b="1" i="1" dirty="0">
              <a:solidFill>
                <a:srgbClr val="FF9933"/>
              </a:solidFill>
              <a:latin typeface="+mn-lt"/>
              <a:cs typeface="Arial" charset="0"/>
            </a:endParaRPr>
          </a:p>
        </p:txBody>
      </p:sp>
      <p:sp>
        <p:nvSpPr>
          <p:cNvPr id="33" name="TextBox 52">
            <a:extLst>
              <a:ext uri="{FF2B5EF4-FFF2-40B4-BE49-F238E27FC236}">
                <a16:creationId xmlns:a16="http://schemas.microsoft.com/office/drawing/2014/main" xmlns="" id="{ED7F6589-6F7C-3A45-A564-7E2F0B15914D}"/>
              </a:ext>
            </a:extLst>
          </p:cNvPr>
          <p:cNvSpPr txBox="1">
            <a:spLocks noChangeArrowheads="1"/>
          </p:cNvSpPr>
          <p:nvPr/>
        </p:nvSpPr>
        <p:spPr bwMode="auto">
          <a:xfrm>
            <a:off x="3771647" y="6093318"/>
            <a:ext cx="15512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solidFill>
                  <a:schemeClr val="accent2"/>
                </a:solidFill>
                <a:latin typeface="+mn-lt"/>
                <a:cs typeface="Arial" charset="0"/>
              </a:rPr>
              <a:t>Bucket name</a:t>
            </a:r>
            <a:endParaRPr lang="en-US" sz="1867" b="1" dirty="0">
              <a:solidFill>
                <a:schemeClr val="accent2"/>
              </a:solidFill>
              <a:latin typeface="+mn-lt"/>
              <a:cs typeface="Arial" charset="0"/>
            </a:endParaRPr>
          </a:p>
        </p:txBody>
      </p:sp>
      <p:sp>
        <p:nvSpPr>
          <p:cNvPr id="30" name="TextBox 52">
            <a:extLst>
              <a:ext uri="{FF2B5EF4-FFF2-40B4-BE49-F238E27FC236}">
                <a16:creationId xmlns:a16="http://schemas.microsoft.com/office/drawing/2014/main" xmlns="" id="{FE3B8F2B-15EB-A541-AE89-107F96B2DC1B}"/>
              </a:ext>
            </a:extLst>
          </p:cNvPr>
          <p:cNvSpPr txBox="1">
            <a:spLocks noChangeArrowheads="1"/>
          </p:cNvSpPr>
          <p:nvPr/>
        </p:nvSpPr>
        <p:spPr bwMode="auto">
          <a:xfrm>
            <a:off x="5596172" y="6093317"/>
            <a:ext cx="15512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solidFill>
                  <a:schemeClr val="accent2"/>
                </a:solidFill>
                <a:latin typeface="+mn-lt"/>
                <a:cs typeface="Arial" charset="0"/>
              </a:rPr>
              <a:t>Region code </a:t>
            </a:r>
            <a:endParaRPr lang="en-US" sz="1867" b="1" dirty="0">
              <a:solidFill>
                <a:schemeClr val="accent2"/>
              </a:solidFill>
              <a:latin typeface="+mn-lt"/>
              <a:cs typeface="Arial" charset="0"/>
            </a:endParaRPr>
          </a:p>
        </p:txBody>
      </p:sp>
      <p:sp>
        <p:nvSpPr>
          <p:cNvPr id="31" name="Right Brace 30">
            <a:extLst>
              <a:ext uri="{FF2B5EF4-FFF2-40B4-BE49-F238E27FC236}">
                <a16:creationId xmlns:a16="http://schemas.microsoft.com/office/drawing/2014/main" xmlns="" id="{DD2F4957-4EAF-E743-8E49-6C732E607B6D}"/>
              </a:ext>
              <a:ext uri="{C183D7F6-B498-43B3-948B-1728B52AA6E4}">
                <adec:decorative xmlns:adec="http://schemas.microsoft.com/office/drawing/2017/decorative" xmlns="" val="1"/>
              </a:ext>
            </a:extLst>
          </p:cNvPr>
          <p:cNvSpPr/>
          <p:nvPr/>
        </p:nvSpPr>
        <p:spPr>
          <a:xfrm rot="5400000">
            <a:off x="4343547" y="5165781"/>
            <a:ext cx="396326" cy="1312911"/>
          </a:xfrm>
          <a:prstGeom prst="rightBrace">
            <a:avLst>
              <a:gd name="adj1" fmla="val 38120"/>
              <a:gd name="adj2" fmla="val 50000"/>
            </a:avLst>
          </a:prstGeom>
          <a:ln w="19050">
            <a:solidFill>
              <a:srgbClr val="FF993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34" name="Right Brace 33">
            <a:extLst>
              <a:ext uri="{FF2B5EF4-FFF2-40B4-BE49-F238E27FC236}">
                <a16:creationId xmlns:a16="http://schemas.microsoft.com/office/drawing/2014/main" xmlns="" id="{F65C1671-695E-ED4D-839C-65898017F4D2}"/>
              </a:ext>
              <a:ext uri="{C183D7F6-B498-43B3-948B-1728B52AA6E4}">
                <adec:decorative xmlns:adec="http://schemas.microsoft.com/office/drawing/2017/decorative" xmlns="" val="1"/>
              </a:ext>
            </a:extLst>
          </p:cNvPr>
          <p:cNvSpPr/>
          <p:nvPr/>
        </p:nvSpPr>
        <p:spPr>
          <a:xfrm rot="5400000">
            <a:off x="6176598" y="5070642"/>
            <a:ext cx="369333" cy="1530184"/>
          </a:xfrm>
          <a:prstGeom prst="rightBrace">
            <a:avLst>
              <a:gd name="adj1" fmla="val 38120"/>
              <a:gd name="adj2" fmla="val 50000"/>
            </a:avLst>
          </a:prstGeom>
          <a:ln w="19050">
            <a:solidFill>
              <a:srgbClr val="FF993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Tree>
    <p:custDataLst>
      <p:tags r:id="rId1"/>
    </p:custDataLst>
    <p:extLst>
      <p:ext uri="{BB962C8B-B14F-4D97-AF65-F5344CB8AC3E}">
        <p14:creationId xmlns:p14="http://schemas.microsoft.com/office/powerpoint/2010/main" val="3254151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33</a:t>
            </a:fld>
            <a:endParaRPr lang="en-US"/>
          </a:p>
        </p:txBody>
      </p:sp>
      <p:sp>
        <p:nvSpPr>
          <p:cNvPr id="5" name="Title 4"/>
          <p:cNvSpPr>
            <a:spLocks noGrp="1"/>
          </p:cNvSpPr>
          <p:nvPr>
            <p:ph type="title"/>
          </p:nvPr>
        </p:nvSpPr>
        <p:spPr/>
        <p:txBody>
          <a:bodyPr>
            <a:normAutofit/>
          </a:bodyPr>
          <a:lstStyle/>
          <a:p>
            <a:r>
              <a:rPr lang="en-US"/>
              <a:t>Data is redundantly stored in the Region</a:t>
            </a:r>
          </a:p>
        </p:txBody>
      </p:sp>
      <p:grpSp>
        <p:nvGrpSpPr>
          <p:cNvPr id="2" name="Group 1" descr="Data is stored in three locations in a Region.">
            <a:extLst>
              <a:ext uri="{FF2B5EF4-FFF2-40B4-BE49-F238E27FC236}">
                <a16:creationId xmlns:a16="http://schemas.microsoft.com/office/drawing/2014/main" xmlns="" id="{E31E1976-5724-1300-B12B-36B5B2FEFE2D}"/>
              </a:ext>
            </a:extLst>
          </p:cNvPr>
          <p:cNvGrpSpPr/>
          <p:nvPr/>
        </p:nvGrpSpPr>
        <p:grpSpPr>
          <a:xfrm>
            <a:off x="2056725" y="1721804"/>
            <a:ext cx="7622941" cy="4498344"/>
            <a:chOff x="2056725" y="1721804"/>
            <a:chExt cx="7622941" cy="4498344"/>
          </a:xfrm>
        </p:grpSpPr>
        <p:pic>
          <p:nvPicPr>
            <p:cNvPr id="30" name="Graphic 29">
              <a:extLst>
                <a:ext uri="{FF2B5EF4-FFF2-40B4-BE49-F238E27FC236}">
                  <a16:creationId xmlns:a16="http://schemas.microsoft.com/office/drawing/2014/main" xmlns="" id="{C1615129-38BF-4B79-9946-7B7FADB79435}"/>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691222" y="1721804"/>
              <a:ext cx="666228" cy="666228"/>
            </a:xfrm>
            <a:prstGeom prst="rect">
              <a:avLst/>
            </a:prstGeom>
          </p:spPr>
        </p:pic>
        <p:sp>
          <p:nvSpPr>
            <p:cNvPr id="12" name="Rectangle 11">
              <a:extLst>
                <a:ext uri="{C183D7F6-B498-43B3-948B-1728B52AA6E4}">
                  <adec:decorative xmlns:adec="http://schemas.microsoft.com/office/drawing/2017/decorative" xmlns="" val="1"/>
                </a:ext>
              </a:extLst>
            </p:cNvPr>
            <p:cNvSpPr/>
            <p:nvPr/>
          </p:nvSpPr>
          <p:spPr>
            <a:xfrm>
              <a:off x="2056725" y="2374762"/>
              <a:ext cx="2387600" cy="41373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media/welcome.mp4</a:t>
              </a:r>
            </a:p>
          </p:txBody>
        </p:sp>
        <p:pic>
          <p:nvPicPr>
            <p:cNvPr id="29" name="Graphic 28">
              <a:extLst>
                <a:ext uri="{FF2B5EF4-FFF2-40B4-BE49-F238E27FC236}">
                  <a16:creationId xmlns:a16="http://schemas.microsoft.com/office/drawing/2014/main" xmlns="" id="{760491DC-E8DB-45AC-BEE0-405026A9C725}"/>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637432" y="2756167"/>
              <a:ext cx="826530" cy="826530"/>
            </a:xfrm>
            <a:prstGeom prst="rect">
              <a:avLst/>
            </a:prstGeom>
          </p:spPr>
        </p:pic>
        <p:sp>
          <p:nvSpPr>
            <p:cNvPr id="9" name="TextBox 8">
              <a:extLst>
                <a:ext uri="{FF2B5EF4-FFF2-40B4-BE49-F238E27FC236}">
                  <a16:creationId xmlns:a16="http://schemas.microsoft.com/office/drawing/2014/main" xmlns="" id="{3BA283AB-DDE1-4213-9999-D352465E5A4E}"/>
                </a:ext>
                <a:ext uri="{C183D7F6-B498-43B3-948B-1728B52AA6E4}">
                  <adec:decorative xmlns:adec="http://schemas.microsoft.com/office/drawing/2017/decorative" xmlns="" val="1"/>
                </a:ext>
              </a:extLst>
            </p:cNvPr>
            <p:cNvSpPr txBox="1"/>
            <p:nvPr/>
          </p:nvSpPr>
          <p:spPr>
            <a:xfrm>
              <a:off x="2228849" y="3802629"/>
              <a:ext cx="1981633" cy="369332"/>
            </a:xfrm>
            <a:prstGeom prst="rect">
              <a:avLst/>
            </a:prstGeom>
            <a:noFill/>
          </p:spPr>
          <p:txBody>
            <a:bodyPr wrap="none" rtlCol="0">
              <a:spAutoFit/>
            </a:bodyPr>
            <a:lstStyle/>
            <a:p>
              <a:r>
                <a:rPr lang="en-US">
                  <a:latin typeface="Amazon Ember" panose="020B0603020204020204" pitchFamily="34" charset="0"/>
                  <a:ea typeface="Amazon Ember" panose="020B0603020204020204" pitchFamily="34" charset="0"/>
                  <a:cs typeface="Amazon Ember" panose="020B0603020204020204" pitchFamily="34" charset="0"/>
                </a:rPr>
                <a:t>my-bucket-name</a:t>
              </a:r>
            </a:p>
          </p:txBody>
        </p:sp>
        <p:sp>
          <p:nvSpPr>
            <p:cNvPr id="6" name="Rounded Rectangle 5">
              <a:extLst>
                <a:ext uri="{FF2B5EF4-FFF2-40B4-BE49-F238E27FC236}">
                  <a16:creationId xmlns:a16="http://schemas.microsoft.com/office/drawing/2014/main" xmlns="" id="{A68EDEAA-B077-B64A-A10F-4467A5664469}"/>
                </a:ext>
                <a:ext uri="{C183D7F6-B498-43B3-948B-1728B52AA6E4}">
                  <adec:decorative xmlns:adec="http://schemas.microsoft.com/office/drawing/2017/decorative" xmlns="" val="1"/>
                </a:ext>
              </a:extLst>
            </p:cNvPr>
            <p:cNvSpPr/>
            <p:nvPr/>
          </p:nvSpPr>
          <p:spPr>
            <a:xfrm>
              <a:off x="4836121" y="2737894"/>
              <a:ext cx="1463040" cy="29374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D54D2FB1-7EDC-3542-8A6F-0263B2AC909B}"/>
                </a:ext>
                <a:ext uri="{C183D7F6-B498-43B3-948B-1728B52AA6E4}">
                  <adec:decorative xmlns:adec="http://schemas.microsoft.com/office/drawing/2017/decorative" xmlns="" val="1"/>
                </a:ext>
              </a:extLst>
            </p:cNvPr>
            <p:cNvSpPr txBox="1"/>
            <p:nvPr/>
          </p:nvSpPr>
          <p:spPr>
            <a:xfrm>
              <a:off x="5042390" y="2746786"/>
              <a:ext cx="1095172" cy="369332"/>
            </a:xfrm>
            <a:prstGeom prst="rect">
              <a:avLst/>
            </a:prstGeom>
            <a:noFill/>
          </p:spPr>
          <p:txBody>
            <a:bodyPr wrap="none" rtlCol="0">
              <a:spAutoFit/>
            </a:bodyPr>
            <a:lstStyle/>
            <a:p>
              <a:r>
                <a:rPr lang="en-US"/>
                <a:t>Facility 1</a:t>
              </a:r>
            </a:p>
          </p:txBody>
        </p:sp>
        <p:pic>
          <p:nvPicPr>
            <p:cNvPr id="34" name="Picture 33">
              <a:extLst>
                <a:ext uri="{FF2B5EF4-FFF2-40B4-BE49-F238E27FC236}">
                  <a16:creationId xmlns:a16="http://schemas.microsoft.com/office/drawing/2014/main" xmlns="" id="{5CCC0B8C-E43A-485D-AE3C-F37F6406E083}"/>
                </a:ext>
                <a:ext uri="{C183D7F6-B498-43B3-948B-1728B52AA6E4}">
                  <adec:decorative xmlns:adec="http://schemas.microsoft.com/office/drawing/2017/decorative" xmlns="" val="1"/>
                </a:ext>
              </a:extLst>
            </p:cNvPr>
            <p:cNvPicPr>
              <a:picLocks noChangeAspect="1"/>
            </p:cNvPicPr>
            <p:nvPr/>
          </p:nvPicPr>
          <p:blipFill>
            <a:blip r:embed="rId8"/>
            <a:stretch>
              <a:fillRect/>
            </a:stretch>
          </p:blipFill>
          <p:spPr>
            <a:xfrm>
              <a:off x="4916604" y="3128593"/>
              <a:ext cx="1347646" cy="2450961"/>
            </a:xfrm>
            <a:prstGeom prst="rect">
              <a:avLst/>
            </a:prstGeom>
          </p:spPr>
        </p:pic>
        <p:sp>
          <p:nvSpPr>
            <p:cNvPr id="22" name="Rounded Rectangle 21">
              <a:extLst>
                <a:ext uri="{FF2B5EF4-FFF2-40B4-BE49-F238E27FC236}">
                  <a16:creationId xmlns:a16="http://schemas.microsoft.com/office/drawing/2014/main" xmlns="" id="{7A887A76-379C-DA4B-9C29-D53B07ED24AE}"/>
                </a:ext>
                <a:ext uri="{C183D7F6-B498-43B3-948B-1728B52AA6E4}">
                  <adec:decorative xmlns:adec="http://schemas.microsoft.com/office/drawing/2017/decorative" xmlns="" val="1"/>
                </a:ext>
              </a:extLst>
            </p:cNvPr>
            <p:cNvSpPr/>
            <p:nvPr/>
          </p:nvSpPr>
          <p:spPr>
            <a:xfrm>
              <a:off x="6567934" y="2737894"/>
              <a:ext cx="1463040" cy="29374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xmlns="" id="{40C976D8-FEEE-A64A-AA1C-46D5F4584FA5}"/>
                </a:ext>
                <a:ext uri="{C183D7F6-B498-43B3-948B-1728B52AA6E4}">
                  <adec:decorative xmlns:adec="http://schemas.microsoft.com/office/drawing/2017/decorative" xmlns="" val="1"/>
                </a:ext>
              </a:extLst>
            </p:cNvPr>
            <p:cNvSpPr txBox="1"/>
            <p:nvPr/>
          </p:nvSpPr>
          <p:spPr>
            <a:xfrm>
              <a:off x="6749543" y="2746786"/>
              <a:ext cx="1095172" cy="369332"/>
            </a:xfrm>
            <a:prstGeom prst="rect">
              <a:avLst/>
            </a:prstGeom>
            <a:noFill/>
          </p:spPr>
          <p:txBody>
            <a:bodyPr wrap="none" rtlCol="0">
              <a:spAutoFit/>
            </a:bodyPr>
            <a:lstStyle/>
            <a:p>
              <a:r>
                <a:rPr lang="en-US"/>
                <a:t>Facility 2</a:t>
              </a:r>
            </a:p>
          </p:txBody>
        </p:sp>
        <p:pic>
          <p:nvPicPr>
            <p:cNvPr id="33" name="Picture 32">
              <a:extLst>
                <a:ext uri="{FF2B5EF4-FFF2-40B4-BE49-F238E27FC236}">
                  <a16:creationId xmlns:a16="http://schemas.microsoft.com/office/drawing/2014/main" xmlns="" id="{A82A6A9F-E0F8-41E0-A287-C1AAE30E1A9E}"/>
                </a:ext>
                <a:ext uri="{C183D7F6-B498-43B3-948B-1728B52AA6E4}">
                  <adec:decorative xmlns:adec="http://schemas.microsoft.com/office/drawing/2017/decorative" xmlns="" val="1"/>
                </a:ext>
              </a:extLst>
            </p:cNvPr>
            <p:cNvPicPr>
              <a:picLocks noChangeAspect="1"/>
            </p:cNvPicPr>
            <p:nvPr/>
          </p:nvPicPr>
          <p:blipFill>
            <a:blip r:embed="rId8"/>
            <a:stretch>
              <a:fillRect/>
            </a:stretch>
          </p:blipFill>
          <p:spPr>
            <a:xfrm>
              <a:off x="6646789" y="3105289"/>
              <a:ext cx="1347646" cy="2450961"/>
            </a:xfrm>
            <a:prstGeom prst="rect">
              <a:avLst/>
            </a:prstGeom>
          </p:spPr>
        </p:pic>
        <p:sp>
          <p:nvSpPr>
            <p:cNvPr id="23" name="Rounded Rectangle 22">
              <a:extLst>
                <a:ext uri="{FF2B5EF4-FFF2-40B4-BE49-F238E27FC236}">
                  <a16:creationId xmlns:a16="http://schemas.microsoft.com/office/drawing/2014/main" xmlns="" id="{5CF43031-D080-6241-A9E4-DC1B8CC15EE4}"/>
                </a:ext>
                <a:ext uri="{C183D7F6-B498-43B3-948B-1728B52AA6E4}">
                  <adec:decorative xmlns:adec="http://schemas.microsoft.com/office/drawing/2017/decorative" xmlns="" val="1"/>
                </a:ext>
              </a:extLst>
            </p:cNvPr>
            <p:cNvSpPr/>
            <p:nvPr/>
          </p:nvSpPr>
          <p:spPr>
            <a:xfrm>
              <a:off x="8216626" y="2737894"/>
              <a:ext cx="1463040" cy="29374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xmlns="" id="{10477FBD-6D80-3B4F-AEA3-B3AD66785E00}"/>
                </a:ext>
                <a:ext uri="{C183D7F6-B498-43B3-948B-1728B52AA6E4}">
                  <adec:decorative xmlns:adec="http://schemas.microsoft.com/office/drawing/2017/decorative" xmlns="" val="1"/>
                </a:ext>
              </a:extLst>
            </p:cNvPr>
            <p:cNvSpPr txBox="1"/>
            <p:nvPr/>
          </p:nvSpPr>
          <p:spPr>
            <a:xfrm>
              <a:off x="8454350" y="2775581"/>
              <a:ext cx="1095172" cy="369332"/>
            </a:xfrm>
            <a:prstGeom prst="rect">
              <a:avLst/>
            </a:prstGeom>
            <a:noFill/>
          </p:spPr>
          <p:txBody>
            <a:bodyPr wrap="none" rtlCol="0">
              <a:spAutoFit/>
            </a:bodyPr>
            <a:lstStyle/>
            <a:p>
              <a:r>
                <a:rPr lang="en-US"/>
                <a:t>Facility 3</a:t>
              </a:r>
            </a:p>
          </p:txBody>
        </p:sp>
        <p:pic>
          <p:nvPicPr>
            <p:cNvPr id="35" name="Picture 34">
              <a:extLst>
                <a:ext uri="{FF2B5EF4-FFF2-40B4-BE49-F238E27FC236}">
                  <a16:creationId xmlns:a16="http://schemas.microsoft.com/office/drawing/2014/main" xmlns="" id="{96F48EBA-95B0-470F-97DA-A6EA1BE6C8D7}"/>
                </a:ext>
                <a:ext uri="{C183D7F6-B498-43B3-948B-1728B52AA6E4}">
                  <adec:decorative xmlns:adec="http://schemas.microsoft.com/office/drawing/2017/decorative" xmlns="" val="1"/>
                </a:ext>
              </a:extLst>
            </p:cNvPr>
            <p:cNvPicPr>
              <a:picLocks noChangeAspect="1"/>
            </p:cNvPicPr>
            <p:nvPr/>
          </p:nvPicPr>
          <p:blipFill>
            <a:blip r:embed="rId8"/>
            <a:stretch>
              <a:fillRect/>
            </a:stretch>
          </p:blipFill>
          <p:spPr>
            <a:xfrm>
              <a:off x="8326779" y="3096326"/>
              <a:ext cx="1347646" cy="2450961"/>
            </a:xfrm>
            <a:prstGeom prst="rect">
              <a:avLst/>
            </a:prstGeom>
          </p:spPr>
        </p:pic>
        <p:sp>
          <p:nvSpPr>
            <p:cNvPr id="27" name="TextBox 26">
              <a:extLst>
                <a:ext uri="{C183D7F6-B498-43B3-948B-1728B52AA6E4}">
                  <adec:decorative xmlns:adec="http://schemas.microsoft.com/office/drawing/2017/decorative" xmlns="" val="1"/>
                </a:ext>
              </a:extLst>
            </p:cNvPr>
            <p:cNvSpPr txBox="1"/>
            <p:nvPr/>
          </p:nvSpPr>
          <p:spPr>
            <a:xfrm>
              <a:off x="8201173" y="5758483"/>
              <a:ext cx="1152880" cy="461665"/>
            </a:xfrm>
            <a:prstGeom prst="rect">
              <a:avLst/>
            </a:prstGeom>
            <a:noFill/>
          </p:spPr>
          <p:txBody>
            <a:bodyPr wrap="none" rtlCol="0">
              <a:spAutoFit/>
            </a:bodyPr>
            <a:lstStyle/>
            <a:p>
              <a:r>
                <a:rPr lang="en-US" sz="2400">
                  <a:latin typeface="Amazon Ember" panose="02000000000000000000" pitchFamily="2" charset="0"/>
                  <a:ea typeface="Amazon Ember" panose="02000000000000000000" pitchFamily="2" charset="0"/>
                </a:rPr>
                <a:t>Region</a:t>
              </a:r>
            </a:p>
          </p:txBody>
        </p:sp>
      </p:grpSp>
    </p:spTree>
    <p:custDataLst>
      <p:tags r:id="rId1"/>
    </p:custDataLst>
    <p:extLst>
      <p:ext uri="{BB962C8B-B14F-4D97-AF65-F5344CB8AC3E}">
        <p14:creationId xmlns:p14="http://schemas.microsoft.com/office/powerpoint/2010/main" val="2949935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34</a:t>
            </a:fld>
            <a:endParaRPr lang="en-US"/>
          </a:p>
        </p:txBody>
      </p:sp>
      <p:sp>
        <p:nvSpPr>
          <p:cNvPr id="5" name="Title 4"/>
          <p:cNvSpPr>
            <a:spLocks noGrp="1"/>
          </p:cNvSpPr>
          <p:nvPr>
            <p:ph type="title"/>
          </p:nvPr>
        </p:nvSpPr>
        <p:spPr/>
        <p:txBody>
          <a:bodyPr/>
          <a:lstStyle/>
          <a:p>
            <a:r>
              <a:rPr lang="en-US"/>
              <a:t>Designed for seamless scaling</a:t>
            </a:r>
          </a:p>
        </p:txBody>
      </p:sp>
      <p:grpSp>
        <p:nvGrpSpPr>
          <p:cNvPr id="9" name="Group 8">
            <a:extLst>
              <a:ext uri="{FF2B5EF4-FFF2-40B4-BE49-F238E27FC236}">
                <a16:creationId xmlns:a16="http://schemas.microsoft.com/office/drawing/2014/main" xmlns="" id="{40E4BAC5-63B9-4F03-B5FE-257D3C3F2654}"/>
              </a:ext>
              <a:ext uri="{C183D7F6-B498-43B3-948B-1728B52AA6E4}">
                <adec:decorative xmlns:adec="http://schemas.microsoft.com/office/drawing/2017/decorative" xmlns="" val="1"/>
              </a:ext>
            </a:extLst>
          </p:cNvPr>
          <p:cNvGrpSpPr/>
          <p:nvPr/>
        </p:nvGrpSpPr>
        <p:grpSpPr>
          <a:xfrm>
            <a:off x="358588" y="1642083"/>
            <a:ext cx="569431" cy="4202727"/>
            <a:chOff x="358588" y="1642083"/>
            <a:chExt cx="569431" cy="4202727"/>
          </a:xfrm>
        </p:grpSpPr>
        <p:pic>
          <p:nvPicPr>
            <p:cNvPr id="33" name="Graphic 32">
              <a:extLst>
                <a:ext uri="{FF2B5EF4-FFF2-40B4-BE49-F238E27FC236}">
                  <a16:creationId xmlns:a16="http://schemas.microsoft.com/office/drawing/2014/main" xmlns="" id="{7645E941-408B-47DE-BD05-816159601328}"/>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flipH="1">
              <a:off x="358588" y="1642083"/>
              <a:ext cx="483586" cy="469900"/>
            </a:xfrm>
            <a:prstGeom prst="rect">
              <a:avLst/>
            </a:prstGeom>
          </p:spPr>
        </p:pic>
        <p:pic>
          <p:nvPicPr>
            <p:cNvPr id="34" name="Graphic 33">
              <a:extLst>
                <a:ext uri="{FF2B5EF4-FFF2-40B4-BE49-F238E27FC236}">
                  <a16:creationId xmlns:a16="http://schemas.microsoft.com/office/drawing/2014/main" xmlns="" id="{E32630B0-5457-4882-A783-163EF2CCBE9C}"/>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flipH="1">
              <a:off x="358588" y="2410319"/>
              <a:ext cx="483586" cy="469900"/>
            </a:xfrm>
            <a:prstGeom prst="rect">
              <a:avLst/>
            </a:prstGeom>
          </p:spPr>
        </p:pic>
        <p:pic>
          <p:nvPicPr>
            <p:cNvPr id="35" name="Graphic 34">
              <a:extLst>
                <a:ext uri="{FF2B5EF4-FFF2-40B4-BE49-F238E27FC236}">
                  <a16:creationId xmlns:a16="http://schemas.microsoft.com/office/drawing/2014/main" xmlns="" id="{50606100-F241-4FA8-B679-5EB8536E03A3}"/>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flipH="1">
              <a:off x="399613" y="3178555"/>
              <a:ext cx="483586" cy="469900"/>
            </a:xfrm>
            <a:prstGeom prst="rect">
              <a:avLst/>
            </a:prstGeom>
          </p:spPr>
        </p:pic>
        <p:pic>
          <p:nvPicPr>
            <p:cNvPr id="36" name="Graphic 35">
              <a:extLst>
                <a:ext uri="{FF2B5EF4-FFF2-40B4-BE49-F238E27FC236}">
                  <a16:creationId xmlns:a16="http://schemas.microsoft.com/office/drawing/2014/main" xmlns="" id="{F0BC4CAF-E867-4DD1-B664-0BD333061747}"/>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flipH="1">
              <a:off x="403408" y="3838438"/>
              <a:ext cx="483586" cy="469900"/>
            </a:xfrm>
            <a:prstGeom prst="rect">
              <a:avLst/>
            </a:prstGeom>
          </p:spPr>
        </p:pic>
        <p:pic>
          <p:nvPicPr>
            <p:cNvPr id="37" name="Graphic 36">
              <a:extLst>
                <a:ext uri="{FF2B5EF4-FFF2-40B4-BE49-F238E27FC236}">
                  <a16:creationId xmlns:a16="http://schemas.microsoft.com/office/drawing/2014/main" xmlns="" id="{7BFC1F78-FF21-4D99-ABDC-4D880658BF20}"/>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flipH="1">
              <a:off x="403408" y="4606674"/>
              <a:ext cx="483586" cy="469900"/>
            </a:xfrm>
            <a:prstGeom prst="rect">
              <a:avLst/>
            </a:prstGeom>
          </p:spPr>
        </p:pic>
        <p:pic>
          <p:nvPicPr>
            <p:cNvPr id="38" name="Graphic 37">
              <a:extLst>
                <a:ext uri="{FF2B5EF4-FFF2-40B4-BE49-F238E27FC236}">
                  <a16:creationId xmlns:a16="http://schemas.microsoft.com/office/drawing/2014/main" xmlns="" id="{F0338B54-83C2-4E79-8803-64292C69D138}"/>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flipH="1">
              <a:off x="444433" y="5374910"/>
              <a:ext cx="483586" cy="469900"/>
            </a:xfrm>
            <a:prstGeom prst="rect">
              <a:avLst/>
            </a:prstGeom>
          </p:spPr>
        </p:pic>
      </p:grpSp>
      <p:grpSp>
        <p:nvGrpSpPr>
          <p:cNvPr id="8" name="Group 7" descr="A collection of files and one S3 bucket.">
            <a:extLst>
              <a:ext uri="{FF2B5EF4-FFF2-40B4-BE49-F238E27FC236}">
                <a16:creationId xmlns:a16="http://schemas.microsoft.com/office/drawing/2014/main" xmlns="" id="{F783649F-C9CF-40CA-868F-D35F199A9443}"/>
              </a:ext>
            </a:extLst>
          </p:cNvPr>
          <p:cNvGrpSpPr/>
          <p:nvPr/>
        </p:nvGrpSpPr>
        <p:grpSpPr>
          <a:xfrm>
            <a:off x="2623443" y="1893475"/>
            <a:ext cx="7915469" cy="3584455"/>
            <a:chOff x="2623443" y="1893475"/>
            <a:chExt cx="7915469" cy="3584455"/>
          </a:xfrm>
        </p:grpSpPr>
        <p:sp>
          <p:nvSpPr>
            <p:cNvPr id="15" name="TextBox 14">
              <a:extLst>
                <a:ext uri="{C183D7F6-B498-43B3-948B-1728B52AA6E4}">
                  <adec:decorative xmlns:adec="http://schemas.microsoft.com/office/drawing/2017/decorative" xmlns="" val="1"/>
                </a:ext>
              </a:extLst>
            </p:cNvPr>
            <p:cNvSpPr txBox="1"/>
            <p:nvPr/>
          </p:nvSpPr>
          <p:spPr>
            <a:xfrm>
              <a:off x="4416926" y="2759875"/>
              <a:ext cx="1914307" cy="307777"/>
            </a:xfrm>
            <a:prstGeom prst="rect">
              <a:avLst/>
            </a:prstGeom>
            <a:noFill/>
          </p:spPr>
          <p:txBody>
            <a:bodyPr wrap="none" rtlCol="0">
              <a:spAutoFit/>
            </a:bodyPr>
            <a:lstStyle/>
            <a:p>
              <a:r>
                <a:rPr lang="en-US" sz="1400">
                  <a:solidFill>
                    <a:srgbClr val="FF9900"/>
                  </a:solidFill>
                  <a:latin typeface="Amazon Ember" panose="02000000000000000000" pitchFamily="2" charset="0"/>
                  <a:ea typeface="Amazon Ember" panose="02000000000000000000" pitchFamily="2" charset="0"/>
                </a:rPr>
                <a:t>media/welcome.mp4</a:t>
              </a:r>
            </a:p>
          </p:txBody>
        </p:sp>
        <p:sp>
          <p:nvSpPr>
            <p:cNvPr id="16" name="TextBox 15">
              <a:extLst>
                <a:ext uri="{C183D7F6-B498-43B3-948B-1728B52AA6E4}">
                  <adec:decorative xmlns:adec="http://schemas.microsoft.com/office/drawing/2017/decorative" xmlns="" val="1"/>
                </a:ext>
              </a:extLst>
            </p:cNvPr>
            <p:cNvSpPr txBox="1"/>
            <p:nvPr/>
          </p:nvSpPr>
          <p:spPr>
            <a:xfrm>
              <a:off x="6253751" y="2759875"/>
              <a:ext cx="1090363" cy="307777"/>
            </a:xfrm>
            <a:prstGeom prst="rect">
              <a:avLst/>
            </a:prstGeom>
            <a:noFill/>
          </p:spPr>
          <p:txBody>
            <a:bodyPr wrap="none" rtlCol="0">
              <a:spAutoFit/>
            </a:bodyPr>
            <a:lstStyle/>
            <a:p>
              <a:pPr algn="ctr"/>
              <a:r>
                <a:rPr lang="en-US" sz="1400">
                  <a:solidFill>
                    <a:srgbClr val="FF9900"/>
                  </a:solidFill>
                  <a:latin typeface="Amazon Ember" panose="02000000000000000000" pitchFamily="2" charset="0"/>
                  <a:ea typeface="Amazon Ember" panose="02000000000000000000" pitchFamily="2" charset="0"/>
                </a:rPr>
                <a:t>prod2.mp4</a:t>
              </a:r>
            </a:p>
          </p:txBody>
        </p:sp>
        <p:sp>
          <p:nvSpPr>
            <p:cNvPr id="17" name="TextBox 16">
              <a:extLst>
                <a:ext uri="{C183D7F6-B498-43B3-948B-1728B52AA6E4}">
                  <adec:decorative xmlns:adec="http://schemas.microsoft.com/office/drawing/2017/decorative" xmlns="" val="1"/>
                </a:ext>
              </a:extLst>
            </p:cNvPr>
            <p:cNvSpPr txBox="1"/>
            <p:nvPr/>
          </p:nvSpPr>
          <p:spPr>
            <a:xfrm>
              <a:off x="7754894" y="2759875"/>
              <a:ext cx="1090363" cy="307777"/>
            </a:xfrm>
            <a:prstGeom prst="rect">
              <a:avLst/>
            </a:prstGeom>
            <a:noFill/>
          </p:spPr>
          <p:txBody>
            <a:bodyPr wrap="square" rtlCol="0">
              <a:spAutoFit/>
            </a:bodyPr>
            <a:lstStyle/>
            <a:p>
              <a:pPr algn="ctr"/>
              <a:r>
                <a:rPr lang="en-US" sz="1400">
                  <a:solidFill>
                    <a:srgbClr val="FF9900"/>
                  </a:solidFill>
                  <a:latin typeface="Amazon Ember" panose="02000000000000000000" pitchFamily="2" charset="0"/>
                  <a:ea typeface="Amazon Ember" panose="02000000000000000000" pitchFamily="2" charset="0"/>
                </a:rPr>
                <a:t>prod3.mp4</a:t>
              </a:r>
            </a:p>
          </p:txBody>
        </p:sp>
        <p:sp>
          <p:nvSpPr>
            <p:cNvPr id="18" name="TextBox 17">
              <a:extLst>
                <a:ext uri="{C183D7F6-B498-43B3-948B-1728B52AA6E4}">
                  <adec:decorative xmlns:adec="http://schemas.microsoft.com/office/drawing/2017/decorative" xmlns="" val="1"/>
                </a:ext>
              </a:extLst>
            </p:cNvPr>
            <p:cNvSpPr txBox="1"/>
            <p:nvPr/>
          </p:nvSpPr>
          <p:spPr>
            <a:xfrm>
              <a:off x="9217298" y="2759875"/>
              <a:ext cx="1090363" cy="307777"/>
            </a:xfrm>
            <a:prstGeom prst="rect">
              <a:avLst/>
            </a:prstGeom>
            <a:noFill/>
          </p:spPr>
          <p:txBody>
            <a:bodyPr wrap="square" rtlCol="0">
              <a:spAutoFit/>
            </a:bodyPr>
            <a:lstStyle/>
            <a:p>
              <a:pPr algn="ctr"/>
              <a:r>
                <a:rPr lang="en-US" sz="1400">
                  <a:solidFill>
                    <a:srgbClr val="FF9900"/>
                  </a:solidFill>
                  <a:latin typeface="Amazon Ember" panose="02000000000000000000" pitchFamily="2" charset="0"/>
                  <a:ea typeface="Amazon Ember" panose="02000000000000000000" pitchFamily="2" charset="0"/>
                </a:rPr>
                <a:t>prod4.mp4</a:t>
              </a:r>
            </a:p>
          </p:txBody>
        </p:sp>
        <p:sp>
          <p:nvSpPr>
            <p:cNvPr id="20" name="TextBox 19">
              <a:extLst>
                <a:ext uri="{C183D7F6-B498-43B3-948B-1728B52AA6E4}">
                  <adec:decorative xmlns:adec="http://schemas.microsoft.com/office/drawing/2017/decorative" xmlns="" val="1"/>
                </a:ext>
              </a:extLst>
            </p:cNvPr>
            <p:cNvSpPr txBox="1"/>
            <p:nvPr/>
          </p:nvSpPr>
          <p:spPr>
            <a:xfrm>
              <a:off x="4828899" y="3959986"/>
              <a:ext cx="1090363" cy="307777"/>
            </a:xfrm>
            <a:prstGeom prst="rect">
              <a:avLst/>
            </a:prstGeom>
            <a:noFill/>
          </p:spPr>
          <p:txBody>
            <a:bodyPr wrap="none" rtlCol="0">
              <a:spAutoFit/>
            </a:bodyPr>
            <a:lstStyle/>
            <a:p>
              <a:pPr algn="ctr"/>
              <a:r>
                <a:rPr lang="en-US" sz="1400">
                  <a:solidFill>
                    <a:srgbClr val="FF9900"/>
                  </a:solidFill>
                  <a:latin typeface="Amazon Ember" panose="02000000000000000000" pitchFamily="2" charset="0"/>
                  <a:ea typeface="Amazon Ember" panose="02000000000000000000" pitchFamily="2" charset="0"/>
                </a:rPr>
                <a:t>prod5.mp4</a:t>
              </a:r>
            </a:p>
          </p:txBody>
        </p:sp>
        <p:sp>
          <p:nvSpPr>
            <p:cNvPr id="21" name="TextBox 20">
              <a:extLst>
                <a:ext uri="{C183D7F6-B498-43B3-948B-1728B52AA6E4}">
                  <adec:decorative xmlns:adec="http://schemas.microsoft.com/office/drawing/2017/decorative" xmlns="" val="1"/>
                </a:ext>
              </a:extLst>
            </p:cNvPr>
            <p:cNvSpPr txBox="1"/>
            <p:nvPr/>
          </p:nvSpPr>
          <p:spPr>
            <a:xfrm>
              <a:off x="6253751" y="3959986"/>
              <a:ext cx="1090363" cy="307777"/>
            </a:xfrm>
            <a:prstGeom prst="rect">
              <a:avLst/>
            </a:prstGeom>
            <a:noFill/>
          </p:spPr>
          <p:txBody>
            <a:bodyPr wrap="none" rtlCol="0">
              <a:spAutoFit/>
            </a:bodyPr>
            <a:lstStyle/>
            <a:p>
              <a:pPr algn="ctr"/>
              <a:r>
                <a:rPr lang="en-US" sz="1400">
                  <a:solidFill>
                    <a:srgbClr val="FF9900"/>
                  </a:solidFill>
                  <a:latin typeface="Amazon Ember" panose="02000000000000000000" pitchFamily="2" charset="0"/>
                  <a:ea typeface="Amazon Ember" panose="02000000000000000000" pitchFamily="2" charset="0"/>
                </a:rPr>
                <a:t>prod6.mp4</a:t>
              </a:r>
            </a:p>
          </p:txBody>
        </p:sp>
        <p:sp>
          <p:nvSpPr>
            <p:cNvPr id="22" name="TextBox 21">
              <a:extLst>
                <a:ext uri="{C183D7F6-B498-43B3-948B-1728B52AA6E4}">
                  <adec:decorative xmlns:adec="http://schemas.microsoft.com/office/drawing/2017/decorative" xmlns="" val="1"/>
                </a:ext>
              </a:extLst>
            </p:cNvPr>
            <p:cNvSpPr txBox="1"/>
            <p:nvPr/>
          </p:nvSpPr>
          <p:spPr>
            <a:xfrm>
              <a:off x="7754894" y="3959986"/>
              <a:ext cx="1090363" cy="307777"/>
            </a:xfrm>
            <a:prstGeom prst="rect">
              <a:avLst/>
            </a:prstGeom>
            <a:noFill/>
          </p:spPr>
          <p:txBody>
            <a:bodyPr wrap="square" rtlCol="0">
              <a:spAutoFit/>
            </a:bodyPr>
            <a:lstStyle/>
            <a:p>
              <a:pPr algn="ctr"/>
              <a:r>
                <a:rPr lang="en-US" sz="1400">
                  <a:solidFill>
                    <a:srgbClr val="FF9900"/>
                  </a:solidFill>
                  <a:latin typeface="Amazon Ember" panose="02000000000000000000" pitchFamily="2" charset="0"/>
                  <a:ea typeface="Amazon Ember" panose="02000000000000000000" pitchFamily="2" charset="0"/>
                </a:rPr>
                <a:t>prod7.mp4</a:t>
              </a:r>
            </a:p>
          </p:txBody>
        </p:sp>
        <p:sp>
          <p:nvSpPr>
            <p:cNvPr id="23" name="TextBox 22">
              <a:extLst>
                <a:ext uri="{C183D7F6-B498-43B3-948B-1728B52AA6E4}">
                  <adec:decorative xmlns:adec="http://schemas.microsoft.com/office/drawing/2017/decorative" xmlns="" val="1"/>
                </a:ext>
              </a:extLst>
            </p:cNvPr>
            <p:cNvSpPr txBox="1"/>
            <p:nvPr/>
          </p:nvSpPr>
          <p:spPr>
            <a:xfrm>
              <a:off x="9217298" y="3959986"/>
              <a:ext cx="1090363" cy="307777"/>
            </a:xfrm>
            <a:prstGeom prst="rect">
              <a:avLst/>
            </a:prstGeom>
            <a:noFill/>
          </p:spPr>
          <p:txBody>
            <a:bodyPr wrap="square" rtlCol="0">
              <a:spAutoFit/>
            </a:bodyPr>
            <a:lstStyle/>
            <a:p>
              <a:pPr algn="ctr"/>
              <a:r>
                <a:rPr lang="en-US" sz="1400">
                  <a:solidFill>
                    <a:srgbClr val="FF9900"/>
                  </a:solidFill>
                  <a:latin typeface="Amazon Ember" panose="02000000000000000000" pitchFamily="2" charset="0"/>
                  <a:ea typeface="Amazon Ember" panose="02000000000000000000" pitchFamily="2" charset="0"/>
                </a:rPr>
                <a:t>prod8.mp4</a:t>
              </a:r>
            </a:p>
          </p:txBody>
        </p:sp>
        <p:sp>
          <p:nvSpPr>
            <p:cNvPr id="25" name="TextBox 24">
              <a:extLst>
                <a:ext uri="{C183D7F6-B498-43B3-948B-1728B52AA6E4}">
                  <adec:decorative xmlns:adec="http://schemas.microsoft.com/office/drawing/2017/decorative" xmlns="" val="1"/>
                </a:ext>
              </a:extLst>
            </p:cNvPr>
            <p:cNvSpPr txBox="1"/>
            <p:nvPr/>
          </p:nvSpPr>
          <p:spPr>
            <a:xfrm>
              <a:off x="4828899" y="5170153"/>
              <a:ext cx="1090363" cy="307777"/>
            </a:xfrm>
            <a:prstGeom prst="rect">
              <a:avLst/>
            </a:prstGeom>
            <a:noFill/>
          </p:spPr>
          <p:txBody>
            <a:bodyPr wrap="none" rtlCol="0">
              <a:spAutoFit/>
            </a:bodyPr>
            <a:lstStyle/>
            <a:p>
              <a:pPr algn="ctr"/>
              <a:r>
                <a:rPr lang="en-US" sz="1400">
                  <a:solidFill>
                    <a:srgbClr val="FF9900"/>
                  </a:solidFill>
                  <a:latin typeface="Amazon Ember" panose="02000000000000000000" pitchFamily="2" charset="0"/>
                  <a:ea typeface="Amazon Ember" panose="02000000000000000000" pitchFamily="2" charset="0"/>
                </a:rPr>
                <a:t>prod9.mp4</a:t>
              </a:r>
            </a:p>
          </p:txBody>
        </p:sp>
        <p:sp>
          <p:nvSpPr>
            <p:cNvPr id="26" name="TextBox 25">
              <a:extLst>
                <a:ext uri="{C183D7F6-B498-43B3-948B-1728B52AA6E4}">
                  <adec:decorative xmlns:adec="http://schemas.microsoft.com/office/drawing/2017/decorative" xmlns="" val="1"/>
                </a:ext>
              </a:extLst>
            </p:cNvPr>
            <p:cNvSpPr txBox="1"/>
            <p:nvPr/>
          </p:nvSpPr>
          <p:spPr>
            <a:xfrm>
              <a:off x="6200852" y="5170153"/>
              <a:ext cx="1196161" cy="307777"/>
            </a:xfrm>
            <a:prstGeom prst="rect">
              <a:avLst/>
            </a:prstGeom>
            <a:noFill/>
          </p:spPr>
          <p:txBody>
            <a:bodyPr wrap="none" rtlCol="0">
              <a:spAutoFit/>
            </a:bodyPr>
            <a:lstStyle/>
            <a:p>
              <a:pPr algn="ctr"/>
              <a:r>
                <a:rPr lang="en-US" sz="1400">
                  <a:solidFill>
                    <a:srgbClr val="FF9900"/>
                  </a:solidFill>
                  <a:latin typeface="Amazon Ember" panose="02000000000000000000" pitchFamily="2" charset="0"/>
                  <a:ea typeface="Amazon Ember" panose="02000000000000000000" pitchFamily="2" charset="0"/>
                </a:rPr>
                <a:t>prod10.mp4</a:t>
              </a:r>
            </a:p>
          </p:txBody>
        </p:sp>
        <p:sp>
          <p:nvSpPr>
            <p:cNvPr id="27" name="TextBox 26">
              <a:extLst>
                <a:ext uri="{C183D7F6-B498-43B3-948B-1728B52AA6E4}">
                  <adec:decorative xmlns:adec="http://schemas.microsoft.com/office/drawing/2017/decorative" xmlns="" val="1"/>
                </a:ext>
              </a:extLst>
            </p:cNvPr>
            <p:cNvSpPr txBox="1"/>
            <p:nvPr/>
          </p:nvSpPr>
          <p:spPr>
            <a:xfrm>
              <a:off x="7610458" y="5170153"/>
              <a:ext cx="1379236" cy="307777"/>
            </a:xfrm>
            <a:prstGeom prst="rect">
              <a:avLst/>
            </a:prstGeom>
            <a:noFill/>
          </p:spPr>
          <p:txBody>
            <a:bodyPr wrap="square" rtlCol="0">
              <a:spAutoFit/>
            </a:bodyPr>
            <a:lstStyle/>
            <a:p>
              <a:pPr algn="ctr"/>
              <a:r>
                <a:rPr lang="en-US" sz="1400">
                  <a:solidFill>
                    <a:srgbClr val="FF9900"/>
                  </a:solidFill>
                  <a:latin typeface="Amazon Ember" panose="02000000000000000000" pitchFamily="2" charset="0"/>
                  <a:ea typeface="Amazon Ember" panose="02000000000000000000" pitchFamily="2" charset="0"/>
                </a:rPr>
                <a:t>prod11.mp4</a:t>
              </a:r>
            </a:p>
          </p:txBody>
        </p:sp>
        <p:sp>
          <p:nvSpPr>
            <p:cNvPr id="28" name="TextBox 27">
              <a:extLst>
                <a:ext uri="{C183D7F6-B498-43B3-948B-1728B52AA6E4}">
                  <adec:decorative xmlns:adec="http://schemas.microsoft.com/office/drawing/2017/decorative" xmlns="" val="1"/>
                </a:ext>
              </a:extLst>
            </p:cNvPr>
            <p:cNvSpPr txBox="1"/>
            <p:nvPr/>
          </p:nvSpPr>
          <p:spPr>
            <a:xfrm>
              <a:off x="8986048" y="5170153"/>
              <a:ext cx="1552864" cy="307777"/>
            </a:xfrm>
            <a:prstGeom prst="rect">
              <a:avLst/>
            </a:prstGeom>
            <a:noFill/>
          </p:spPr>
          <p:txBody>
            <a:bodyPr wrap="square" rtlCol="0">
              <a:spAutoFit/>
            </a:bodyPr>
            <a:lstStyle/>
            <a:p>
              <a:pPr algn="ctr"/>
              <a:r>
                <a:rPr lang="en-US" sz="1400">
                  <a:solidFill>
                    <a:srgbClr val="FF9900"/>
                  </a:solidFill>
                  <a:latin typeface="Amazon Ember" panose="02000000000000000000" pitchFamily="2" charset="0"/>
                  <a:ea typeface="Amazon Ember" panose="02000000000000000000" pitchFamily="2" charset="0"/>
                </a:rPr>
                <a:t>prod12.mp4</a:t>
              </a:r>
            </a:p>
          </p:txBody>
        </p:sp>
        <p:sp>
          <p:nvSpPr>
            <p:cNvPr id="30" name="TextBox 29">
              <a:extLst>
                <a:ext uri="{C183D7F6-B498-43B3-948B-1728B52AA6E4}">
                  <adec:decorative xmlns:adec="http://schemas.microsoft.com/office/drawing/2017/decorative" xmlns="" val="1"/>
                </a:ext>
              </a:extLst>
            </p:cNvPr>
            <p:cNvSpPr txBox="1"/>
            <p:nvPr/>
          </p:nvSpPr>
          <p:spPr>
            <a:xfrm>
              <a:off x="2623443" y="4459996"/>
              <a:ext cx="1981633" cy="369332"/>
            </a:xfrm>
            <a:prstGeom prst="rect">
              <a:avLst/>
            </a:prstGeom>
            <a:noFill/>
          </p:spPr>
          <p:txBody>
            <a:bodyPr wrap="none" rtlCol="0">
              <a:spAutoFit/>
            </a:bodyPr>
            <a:lstStyle/>
            <a:p>
              <a:r>
                <a:rPr lang="en-US">
                  <a:latin typeface="Amazon Ember" panose="02000000000000000000" pitchFamily="2" charset="0"/>
                  <a:ea typeface="Amazon Ember" panose="02000000000000000000" pitchFamily="2" charset="0"/>
                </a:rPr>
                <a:t>my-bucket-name</a:t>
              </a:r>
            </a:p>
          </p:txBody>
        </p:sp>
        <p:pic>
          <p:nvPicPr>
            <p:cNvPr id="32" name="Graphic 31">
              <a:extLst>
                <a:ext uri="{FF2B5EF4-FFF2-40B4-BE49-F238E27FC236}">
                  <a16:creationId xmlns:a16="http://schemas.microsoft.com/office/drawing/2014/main" xmlns="" id="{8F07FC7D-28D1-4382-B3AC-E6492552703F}"/>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255804" y="3421512"/>
              <a:ext cx="826530" cy="826530"/>
            </a:xfrm>
            <a:prstGeom prst="rect">
              <a:avLst/>
            </a:prstGeom>
          </p:spPr>
        </p:pic>
        <p:pic>
          <p:nvPicPr>
            <p:cNvPr id="39" name="Graphic 38">
              <a:extLst>
                <a:ext uri="{FF2B5EF4-FFF2-40B4-BE49-F238E27FC236}">
                  <a16:creationId xmlns:a16="http://schemas.microsoft.com/office/drawing/2014/main" xmlns="" id="{A5136D4D-0996-4635-9897-8E5EA81946D8}"/>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040965" y="1893475"/>
              <a:ext cx="666228" cy="666228"/>
            </a:xfrm>
            <a:prstGeom prst="rect">
              <a:avLst/>
            </a:prstGeom>
          </p:spPr>
        </p:pic>
        <p:pic>
          <p:nvPicPr>
            <p:cNvPr id="40" name="Graphic 39">
              <a:extLst>
                <a:ext uri="{FF2B5EF4-FFF2-40B4-BE49-F238E27FC236}">
                  <a16:creationId xmlns:a16="http://schemas.microsoft.com/office/drawing/2014/main" xmlns="" id="{482D21BA-7F71-4CA0-8B27-BA2155DB2B24}"/>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412407" y="1909868"/>
              <a:ext cx="666228" cy="666228"/>
            </a:xfrm>
            <a:prstGeom prst="rect">
              <a:avLst/>
            </a:prstGeom>
          </p:spPr>
        </p:pic>
        <p:pic>
          <p:nvPicPr>
            <p:cNvPr id="41" name="Graphic 40">
              <a:extLst>
                <a:ext uri="{FF2B5EF4-FFF2-40B4-BE49-F238E27FC236}">
                  <a16:creationId xmlns:a16="http://schemas.microsoft.com/office/drawing/2014/main" xmlns="" id="{508EDA91-2CA6-4B92-9D85-176065DADF0A}"/>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966961" y="1909868"/>
              <a:ext cx="666228" cy="666228"/>
            </a:xfrm>
            <a:prstGeom prst="rect">
              <a:avLst/>
            </a:prstGeom>
          </p:spPr>
        </p:pic>
        <p:pic>
          <p:nvPicPr>
            <p:cNvPr id="42" name="Graphic 41">
              <a:extLst>
                <a:ext uri="{FF2B5EF4-FFF2-40B4-BE49-F238E27FC236}">
                  <a16:creationId xmlns:a16="http://schemas.microsoft.com/office/drawing/2014/main" xmlns="" id="{6B929336-9F17-4E39-A165-31D5D8FA85A0}"/>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429365" y="1929424"/>
              <a:ext cx="666228" cy="666228"/>
            </a:xfrm>
            <a:prstGeom prst="rect">
              <a:avLst/>
            </a:prstGeom>
          </p:spPr>
        </p:pic>
        <p:pic>
          <p:nvPicPr>
            <p:cNvPr id="43" name="Graphic 42">
              <a:extLst>
                <a:ext uri="{FF2B5EF4-FFF2-40B4-BE49-F238E27FC236}">
                  <a16:creationId xmlns:a16="http://schemas.microsoft.com/office/drawing/2014/main" xmlns="" id="{C31C26E0-B1D6-41E0-BB42-AC1FA5086386}"/>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040965" y="3121402"/>
              <a:ext cx="666228" cy="666228"/>
            </a:xfrm>
            <a:prstGeom prst="rect">
              <a:avLst/>
            </a:prstGeom>
          </p:spPr>
        </p:pic>
        <p:pic>
          <p:nvPicPr>
            <p:cNvPr id="44" name="Graphic 43">
              <a:extLst>
                <a:ext uri="{FF2B5EF4-FFF2-40B4-BE49-F238E27FC236}">
                  <a16:creationId xmlns:a16="http://schemas.microsoft.com/office/drawing/2014/main" xmlns="" id="{C83D9752-801B-413B-9327-4042FF508D60}"/>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412407" y="3137795"/>
              <a:ext cx="666228" cy="666228"/>
            </a:xfrm>
            <a:prstGeom prst="rect">
              <a:avLst/>
            </a:prstGeom>
          </p:spPr>
        </p:pic>
        <p:pic>
          <p:nvPicPr>
            <p:cNvPr id="45" name="Graphic 44">
              <a:extLst>
                <a:ext uri="{FF2B5EF4-FFF2-40B4-BE49-F238E27FC236}">
                  <a16:creationId xmlns:a16="http://schemas.microsoft.com/office/drawing/2014/main" xmlns="" id="{57BC5F81-2DF1-4393-A950-543AC9402905}"/>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966961" y="3137795"/>
              <a:ext cx="666228" cy="666228"/>
            </a:xfrm>
            <a:prstGeom prst="rect">
              <a:avLst/>
            </a:prstGeom>
          </p:spPr>
        </p:pic>
        <p:pic>
          <p:nvPicPr>
            <p:cNvPr id="46" name="Graphic 45">
              <a:extLst>
                <a:ext uri="{FF2B5EF4-FFF2-40B4-BE49-F238E27FC236}">
                  <a16:creationId xmlns:a16="http://schemas.microsoft.com/office/drawing/2014/main" xmlns="" id="{F2D5BD1C-130F-4093-8BD0-0759E77BDC28}"/>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429365" y="3157351"/>
              <a:ext cx="666228" cy="666228"/>
            </a:xfrm>
            <a:prstGeom prst="rect">
              <a:avLst/>
            </a:prstGeom>
          </p:spPr>
        </p:pic>
        <p:pic>
          <p:nvPicPr>
            <p:cNvPr id="47" name="Graphic 46">
              <a:extLst>
                <a:ext uri="{FF2B5EF4-FFF2-40B4-BE49-F238E27FC236}">
                  <a16:creationId xmlns:a16="http://schemas.microsoft.com/office/drawing/2014/main" xmlns="" id="{536BBBB6-D98D-4E5F-8A87-A9AC2B1447CF}"/>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040965" y="4423281"/>
              <a:ext cx="666228" cy="666228"/>
            </a:xfrm>
            <a:prstGeom prst="rect">
              <a:avLst/>
            </a:prstGeom>
          </p:spPr>
        </p:pic>
        <p:pic>
          <p:nvPicPr>
            <p:cNvPr id="48" name="Graphic 47">
              <a:extLst>
                <a:ext uri="{FF2B5EF4-FFF2-40B4-BE49-F238E27FC236}">
                  <a16:creationId xmlns:a16="http://schemas.microsoft.com/office/drawing/2014/main" xmlns="" id="{C8D33E85-326E-4AE8-9209-73EB30461EB8}"/>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412407" y="4439674"/>
              <a:ext cx="666228" cy="666228"/>
            </a:xfrm>
            <a:prstGeom prst="rect">
              <a:avLst/>
            </a:prstGeom>
          </p:spPr>
        </p:pic>
        <p:pic>
          <p:nvPicPr>
            <p:cNvPr id="49" name="Graphic 48">
              <a:extLst>
                <a:ext uri="{FF2B5EF4-FFF2-40B4-BE49-F238E27FC236}">
                  <a16:creationId xmlns:a16="http://schemas.microsoft.com/office/drawing/2014/main" xmlns="" id="{504F20A4-BA34-40E9-B7A8-825A72149E09}"/>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966961" y="4439674"/>
              <a:ext cx="666228" cy="666228"/>
            </a:xfrm>
            <a:prstGeom prst="rect">
              <a:avLst/>
            </a:prstGeom>
          </p:spPr>
        </p:pic>
        <p:pic>
          <p:nvPicPr>
            <p:cNvPr id="50" name="Graphic 49">
              <a:extLst>
                <a:ext uri="{FF2B5EF4-FFF2-40B4-BE49-F238E27FC236}">
                  <a16:creationId xmlns:a16="http://schemas.microsoft.com/office/drawing/2014/main" xmlns="" id="{180F9523-EC25-4E11-B927-D269C85DDC69}"/>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429365" y="4459230"/>
              <a:ext cx="666228" cy="666228"/>
            </a:xfrm>
            <a:prstGeom prst="rect">
              <a:avLst/>
            </a:prstGeom>
          </p:spPr>
        </p:pic>
      </p:grpSp>
    </p:spTree>
    <p:custDataLst>
      <p:tags r:id="rId1"/>
    </p:custDataLst>
    <p:extLst>
      <p:ext uri="{BB962C8B-B14F-4D97-AF65-F5344CB8AC3E}">
        <p14:creationId xmlns:p14="http://schemas.microsoft.com/office/powerpoint/2010/main" val="3089907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35</a:t>
            </a:fld>
            <a:endParaRPr lang="en-US"/>
          </a:p>
        </p:txBody>
      </p:sp>
      <p:sp>
        <p:nvSpPr>
          <p:cNvPr id="5" name="Title 4"/>
          <p:cNvSpPr>
            <a:spLocks noGrp="1"/>
          </p:cNvSpPr>
          <p:nvPr>
            <p:ph type="title"/>
          </p:nvPr>
        </p:nvSpPr>
        <p:spPr/>
        <p:txBody>
          <a:bodyPr/>
          <a:lstStyle/>
          <a:p>
            <a:r>
              <a:rPr lang="en-US" dirty="0"/>
              <a:t>Access the data anywhere</a:t>
            </a:r>
          </a:p>
        </p:txBody>
      </p:sp>
      <p:pic>
        <p:nvPicPr>
          <p:cNvPr id="10" name="Graphic 9">
            <a:extLst>
              <a:ext uri="{FF2B5EF4-FFF2-40B4-BE49-F238E27FC236}">
                <a16:creationId xmlns:a16="http://schemas.microsoft.com/office/drawing/2014/main" xmlns="" id="{3181B0D5-7745-4738-AA2C-597DBB03A237}"/>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376979" y="2054028"/>
            <a:ext cx="1542908" cy="1542908"/>
          </a:xfrm>
          <a:prstGeom prst="rect">
            <a:avLst/>
          </a:prstGeom>
        </p:spPr>
      </p:pic>
      <p:sp>
        <p:nvSpPr>
          <p:cNvPr id="9" name="TextBox 8">
            <a:extLst>
              <a:ext uri="{FF2B5EF4-FFF2-40B4-BE49-F238E27FC236}">
                <a16:creationId xmlns:a16="http://schemas.microsoft.com/office/drawing/2014/main" xmlns="" id="{4ACAB173-A427-4824-BCA1-599203B7CD9A}"/>
              </a:ext>
            </a:extLst>
          </p:cNvPr>
          <p:cNvSpPr txBox="1"/>
          <p:nvPr/>
        </p:nvSpPr>
        <p:spPr>
          <a:xfrm>
            <a:off x="985890" y="3839158"/>
            <a:ext cx="2301904" cy="646331"/>
          </a:xfrm>
          <a:prstGeom prst="rect">
            <a:avLst/>
          </a:prstGeom>
          <a:noFill/>
        </p:spPr>
        <p:txBody>
          <a:bodyPr wrap="square" rtlCol="0">
            <a:spAutoFit/>
          </a:bodyPr>
          <a:lstStyle/>
          <a:p>
            <a:pPr algn="ctr"/>
            <a:r>
              <a:rPr lang="en-US"/>
              <a:t>AWS Management Console</a:t>
            </a:r>
          </a:p>
        </p:txBody>
      </p:sp>
      <p:pic>
        <p:nvPicPr>
          <p:cNvPr id="12" name="Graphic 11">
            <a:extLst>
              <a:ext uri="{FF2B5EF4-FFF2-40B4-BE49-F238E27FC236}">
                <a16:creationId xmlns:a16="http://schemas.microsoft.com/office/drawing/2014/main" xmlns="" id="{6E54A14A-805D-40C9-8DCD-178BCB8AEA3F}"/>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187811" y="2054028"/>
            <a:ext cx="1542908" cy="1542910"/>
          </a:xfrm>
          <a:prstGeom prst="rect">
            <a:avLst/>
          </a:prstGeom>
        </p:spPr>
      </p:pic>
      <p:sp>
        <p:nvSpPr>
          <p:cNvPr id="11" name="TextBox 10">
            <a:extLst>
              <a:ext uri="{FF2B5EF4-FFF2-40B4-BE49-F238E27FC236}">
                <a16:creationId xmlns:a16="http://schemas.microsoft.com/office/drawing/2014/main" xmlns="" id="{4812CB34-5679-431F-9125-10F18DCF5036}"/>
              </a:ext>
            </a:extLst>
          </p:cNvPr>
          <p:cNvSpPr txBox="1"/>
          <p:nvPr/>
        </p:nvSpPr>
        <p:spPr>
          <a:xfrm>
            <a:off x="4591495" y="3967256"/>
            <a:ext cx="2743195" cy="646331"/>
          </a:xfrm>
          <a:prstGeom prst="rect">
            <a:avLst/>
          </a:prstGeom>
          <a:noFill/>
        </p:spPr>
        <p:txBody>
          <a:bodyPr wrap="square" rtlCol="0">
            <a:spAutoFit/>
          </a:bodyPr>
          <a:lstStyle/>
          <a:p>
            <a:pPr algn="ctr"/>
            <a:r>
              <a:rPr lang="en-US"/>
              <a:t>AWS Command Line Interface</a:t>
            </a:r>
          </a:p>
        </p:txBody>
      </p:sp>
      <p:pic>
        <p:nvPicPr>
          <p:cNvPr id="7" name="Graphic 6">
            <a:extLst>
              <a:ext uri="{FF2B5EF4-FFF2-40B4-BE49-F238E27FC236}">
                <a16:creationId xmlns:a16="http://schemas.microsoft.com/office/drawing/2014/main" xmlns="" id="{A9B819B8-CA31-4639-9883-E642F05F8113}"/>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721987" y="1906743"/>
            <a:ext cx="1862924" cy="1862924"/>
          </a:xfrm>
          <a:prstGeom prst="rect">
            <a:avLst/>
          </a:prstGeom>
        </p:spPr>
      </p:pic>
      <p:sp>
        <p:nvSpPr>
          <p:cNvPr id="8" name="TextBox 7">
            <a:extLst>
              <a:ext uri="{FF2B5EF4-FFF2-40B4-BE49-F238E27FC236}">
                <a16:creationId xmlns:a16="http://schemas.microsoft.com/office/drawing/2014/main" xmlns="" id="{A626DBBA-AD86-4B2A-8DF8-EE1D0231833D}"/>
              </a:ext>
            </a:extLst>
          </p:cNvPr>
          <p:cNvSpPr txBox="1"/>
          <p:nvPr/>
        </p:nvSpPr>
        <p:spPr>
          <a:xfrm>
            <a:off x="8638391" y="3977658"/>
            <a:ext cx="2133802" cy="369332"/>
          </a:xfrm>
          <a:prstGeom prst="rect">
            <a:avLst/>
          </a:prstGeom>
          <a:noFill/>
        </p:spPr>
        <p:txBody>
          <a:bodyPr wrap="square" rtlCol="0">
            <a:spAutoFit/>
          </a:bodyPr>
          <a:lstStyle/>
          <a:p>
            <a:pPr algn="ctr"/>
            <a:r>
              <a:rPr lang="en-US">
                <a:solidFill>
                  <a:srgbClr val="232F3E"/>
                </a:solidFill>
              </a:rPr>
              <a:t>SDK</a:t>
            </a:r>
          </a:p>
        </p:txBody>
      </p:sp>
    </p:spTree>
    <p:custDataLst>
      <p:tags r:id="rId1"/>
    </p:custDataLst>
    <p:extLst>
      <p:ext uri="{BB962C8B-B14F-4D97-AF65-F5344CB8AC3E}">
        <p14:creationId xmlns:p14="http://schemas.microsoft.com/office/powerpoint/2010/main" val="3238808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36</a:t>
            </a:fld>
            <a:endParaRPr lang="en-US"/>
          </a:p>
        </p:txBody>
      </p:sp>
      <p:sp>
        <p:nvSpPr>
          <p:cNvPr id="2" name="Title 1"/>
          <p:cNvSpPr>
            <a:spLocks noGrp="1"/>
          </p:cNvSpPr>
          <p:nvPr>
            <p:ph type="title"/>
          </p:nvPr>
        </p:nvSpPr>
        <p:spPr/>
        <p:txBody>
          <a:bodyPr/>
          <a:lstStyle/>
          <a:p>
            <a:r>
              <a:rPr lang="en-US" dirty="0"/>
              <a:t>Access the data </a:t>
            </a:r>
            <a:r>
              <a:rPr lang="en-US" dirty="0" smtClean="0"/>
              <a:t>anywhere (Cont.)</a:t>
            </a:r>
            <a:endParaRPr lang="en-US" dirty="0"/>
          </a:p>
        </p:txBody>
      </p:sp>
      <p:sp>
        <p:nvSpPr>
          <p:cNvPr id="3" name="Content Placeholder 2"/>
          <p:cNvSpPr>
            <a:spLocks noGrp="1"/>
          </p:cNvSpPr>
          <p:nvPr>
            <p:ph sz="quarter" idx="21"/>
          </p:nvPr>
        </p:nvSpPr>
        <p:spPr/>
        <p:txBody>
          <a:bodyPr>
            <a:normAutofit/>
          </a:bodyPr>
          <a:lstStyle/>
          <a:p>
            <a:pPr algn="just"/>
            <a:r>
              <a:rPr lang="en-US" dirty="0" smtClean="0"/>
              <a:t>Can also access </a:t>
            </a:r>
            <a:r>
              <a:rPr lang="en-US" dirty="0"/>
              <a:t>data </a:t>
            </a:r>
            <a:r>
              <a:rPr lang="en-US" dirty="0" smtClean="0"/>
              <a:t>in bucket </a:t>
            </a:r>
            <a:r>
              <a:rPr lang="en-US" dirty="0"/>
              <a:t>directly by using REST-based </a:t>
            </a:r>
            <a:r>
              <a:rPr lang="en-US" b="1" dirty="0" smtClean="0">
                <a:solidFill>
                  <a:srgbClr val="333399"/>
                </a:solidFill>
              </a:rPr>
              <a:t>endpoints</a:t>
            </a:r>
            <a:r>
              <a:rPr lang="en-US" dirty="0" smtClean="0"/>
              <a:t> </a:t>
            </a:r>
            <a:endParaRPr lang="en-US" dirty="0"/>
          </a:p>
          <a:p>
            <a:pPr algn="just"/>
            <a:endParaRPr lang="en-US" dirty="0"/>
          </a:p>
          <a:p>
            <a:pPr algn="just"/>
            <a:r>
              <a:rPr lang="en-US" dirty="0"/>
              <a:t>The endpoints </a:t>
            </a:r>
            <a:r>
              <a:rPr lang="en-US" b="1" dirty="0">
                <a:solidFill>
                  <a:srgbClr val="333399"/>
                </a:solidFill>
              </a:rPr>
              <a:t>support</a:t>
            </a:r>
            <a:r>
              <a:rPr lang="en-US" dirty="0">
                <a:solidFill>
                  <a:srgbClr val="333399"/>
                </a:solidFill>
              </a:rPr>
              <a:t> </a:t>
            </a:r>
            <a:r>
              <a:rPr lang="en-US" dirty="0"/>
              <a:t>HTTP or HTTPS access. </a:t>
            </a:r>
            <a:endParaRPr lang="en-US" dirty="0" smtClean="0"/>
          </a:p>
          <a:p>
            <a:pPr algn="just"/>
            <a:endParaRPr lang="en-US" dirty="0"/>
          </a:p>
          <a:p>
            <a:pPr algn="just"/>
            <a:r>
              <a:rPr lang="en-US" dirty="0" smtClean="0"/>
              <a:t>To support this type of URL-based access, Amazon S3 </a:t>
            </a:r>
            <a:r>
              <a:rPr lang="en-US" dirty="0"/>
              <a:t>bucket names must be globally unique and Domain Name Server </a:t>
            </a:r>
            <a:r>
              <a:rPr lang="en-US" b="1" dirty="0">
                <a:solidFill>
                  <a:srgbClr val="333399"/>
                </a:solidFill>
              </a:rPr>
              <a:t>(DNS)-</a:t>
            </a:r>
            <a:r>
              <a:rPr lang="en-US" b="1" dirty="0" smtClean="0">
                <a:solidFill>
                  <a:srgbClr val="333399"/>
                </a:solidFill>
              </a:rPr>
              <a:t>compliant</a:t>
            </a:r>
            <a:r>
              <a:rPr lang="en-US" dirty="0" smtClean="0"/>
              <a:t> </a:t>
            </a:r>
            <a:endParaRPr lang="en-US" dirty="0"/>
          </a:p>
        </p:txBody>
      </p:sp>
    </p:spTree>
    <p:custDataLst>
      <p:tags r:id="rId1"/>
    </p:custDataLst>
    <p:extLst>
      <p:ext uri="{BB962C8B-B14F-4D97-AF65-F5344CB8AC3E}">
        <p14:creationId xmlns:p14="http://schemas.microsoft.com/office/powerpoint/2010/main" val="42562044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37</a:t>
            </a:fld>
            <a:endParaRPr lang="en-US"/>
          </a:p>
        </p:txBody>
      </p:sp>
      <p:sp>
        <p:nvSpPr>
          <p:cNvPr id="5" name="Title 4"/>
          <p:cNvSpPr>
            <a:spLocks noGrp="1"/>
          </p:cNvSpPr>
          <p:nvPr>
            <p:ph type="title"/>
          </p:nvPr>
        </p:nvSpPr>
        <p:spPr/>
        <p:txBody>
          <a:bodyPr/>
          <a:lstStyle/>
          <a:p>
            <a:r>
              <a:rPr lang="en-US"/>
              <a:t>Common use cases</a:t>
            </a:r>
          </a:p>
        </p:txBody>
      </p:sp>
      <p:sp>
        <p:nvSpPr>
          <p:cNvPr id="6" name="Content Placeholder 3">
            <a:extLst>
              <a:ext uri="{FF2B5EF4-FFF2-40B4-BE49-F238E27FC236}">
                <a16:creationId xmlns:a16="http://schemas.microsoft.com/office/drawing/2014/main" xmlns="" id="{D0F37895-00DE-2B4D-8B0D-E08599D01643}"/>
              </a:ext>
            </a:extLst>
          </p:cNvPr>
          <p:cNvSpPr>
            <a:spLocks noGrp="1"/>
          </p:cNvSpPr>
          <p:nvPr>
            <p:ph sz="quarter" idx="21"/>
          </p:nvPr>
        </p:nvSpPr>
        <p:spPr/>
        <p:txBody>
          <a:bodyPr>
            <a:normAutofit/>
          </a:bodyPr>
          <a:lstStyle/>
          <a:p>
            <a:pPr marL="457200" indent="-457200" algn="just">
              <a:lnSpc>
                <a:spcPct val="110000"/>
              </a:lnSpc>
              <a:spcBef>
                <a:spcPts val="800"/>
              </a:spcBef>
            </a:pPr>
            <a:r>
              <a:rPr lang="en-US"/>
              <a:t>Storing application assets</a:t>
            </a:r>
          </a:p>
          <a:p>
            <a:pPr marL="457200" indent="-457200" algn="just">
              <a:lnSpc>
                <a:spcPct val="110000"/>
              </a:lnSpc>
              <a:spcBef>
                <a:spcPts val="800"/>
              </a:spcBef>
            </a:pPr>
            <a:r>
              <a:rPr lang="en-US"/>
              <a:t>Static web hosting</a:t>
            </a:r>
          </a:p>
          <a:p>
            <a:pPr marL="457200" indent="-457200" algn="just">
              <a:lnSpc>
                <a:spcPct val="110000"/>
              </a:lnSpc>
              <a:spcBef>
                <a:spcPts val="800"/>
              </a:spcBef>
            </a:pPr>
            <a:r>
              <a:rPr lang="en-US"/>
              <a:t>Backup and disaster recovery (DR)</a:t>
            </a:r>
          </a:p>
          <a:p>
            <a:pPr marL="457200" indent="-457200" algn="just">
              <a:lnSpc>
                <a:spcPct val="110000"/>
              </a:lnSpc>
              <a:spcBef>
                <a:spcPts val="800"/>
              </a:spcBef>
            </a:pPr>
            <a:r>
              <a:rPr lang="en-US"/>
              <a:t>Staging area for big data</a:t>
            </a:r>
          </a:p>
          <a:p>
            <a:pPr marL="457200" indent="-457200" algn="just">
              <a:lnSpc>
                <a:spcPct val="110000"/>
              </a:lnSpc>
              <a:spcBef>
                <a:spcPts val="800"/>
              </a:spcBef>
            </a:pPr>
            <a:r>
              <a:rPr lang="en-US" i="1"/>
              <a:t>Many more….</a:t>
            </a:r>
            <a:endParaRPr lang="en-US" sz="2600" i="1"/>
          </a:p>
        </p:txBody>
      </p:sp>
      <p:pic>
        <p:nvPicPr>
          <p:cNvPr id="7" name="Picture 6">
            <a:extLst>
              <a:ext uri="{C183D7F6-B498-43B3-948B-1728B52AA6E4}">
                <adec:decorative xmlns:adec="http://schemas.microsoft.com/office/drawing/2017/decorative" xmlns=""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41" t="3143" r="1806" b="8178"/>
          <a:stretch/>
        </p:blipFill>
        <p:spPr>
          <a:xfrm>
            <a:off x="8682472" y="1908607"/>
            <a:ext cx="1650248" cy="1520393"/>
          </a:xfrm>
          <a:prstGeom prst="rect">
            <a:avLst/>
          </a:prstGeom>
        </p:spPr>
      </p:pic>
    </p:spTree>
    <p:custDataLst>
      <p:tags r:id="rId1"/>
    </p:custDataLst>
    <p:extLst>
      <p:ext uri="{BB962C8B-B14F-4D97-AF65-F5344CB8AC3E}">
        <p14:creationId xmlns:p14="http://schemas.microsoft.com/office/powerpoint/2010/main" val="506845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FA9C8185-9109-C1F9-C2A8-A3C2067BDB37}"/>
              </a:ext>
            </a:extLst>
          </p:cNvPr>
          <p:cNvSpPr>
            <a:spLocks noGrp="1"/>
          </p:cNvSpPr>
          <p:nvPr>
            <p:ph type="sldNum" sz="quarter" idx="20"/>
          </p:nvPr>
        </p:nvSpPr>
        <p:spPr>
          <a:xfrm>
            <a:off x="11469389" y="6582058"/>
            <a:ext cx="484261" cy="265176"/>
          </a:xfrm>
        </p:spPr>
        <p:txBody>
          <a:bodyPr/>
          <a:lstStyle/>
          <a:p>
            <a:fld id="{930176A1-BCF0-4712-97A6-6B495F55390B}" type="slidenum">
              <a:rPr lang="en-US" smtClean="0"/>
              <a:t>38</a:t>
            </a:fld>
            <a:endParaRPr lang="en-US"/>
          </a:p>
        </p:txBody>
      </p:sp>
      <p:sp>
        <p:nvSpPr>
          <p:cNvPr id="2" name="Title 1"/>
          <p:cNvSpPr>
            <a:spLocks noGrp="1"/>
          </p:cNvSpPr>
          <p:nvPr>
            <p:ph type="title"/>
          </p:nvPr>
        </p:nvSpPr>
        <p:spPr>
          <a:xfrm>
            <a:off x="365760" y="299526"/>
            <a:ext cx="11569209" cy="731318"/>
          </a:xfrm>
        </p:spPr>
        <p:txBody>
          <a:bodyPr/>
          <a:lstStyle/>
          <a:p>
            <a:r>
              <a:rPr lang="en-US"/>
              <a:t>Amazon S3 common scenarios</a:t>
            </a:r>
          </a:p>
        </p:txBody>
      </p:sp>
      <p:sp>
        <p:nvSpPr>
          <p:cNvPr id="27" name="Rounded Rectangle 26">
            <a:extLst>
              <a:ext uri="{C183D7F6-B498-43B3-948B-1728B52AA6E4}">
                <adec:decorative xmlns:adec="http://schemas.microsoft.com/office/drawing/2017/decorative" xmlns="" val="1"/>
              </a:ext>
            </a:extLst>
          </p:cNvPr>
          <p:cNvSpPr/>
          <p:nvPr/>
        </p:nvSpPr>
        <p:spPr bwMode="auto">
          <a:xfrm>
            <a:off x="303410" y="2276023"/>
            <a:ext cx="3951744" cy="2937108"/>
          </a:xfrm>
          <a:prstGeom prst="roundRect">
            <a:avLst>
              <a:gd name="adj" fmla="val 9244"/>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3"/>
          <p:cNvSpPr>
            <a:spLocks noGrp="1"/>
          </p:cNvSpPr>
          <p:nvPr>
            <p:ph idx="4294967295"/>
          </p:nvPr>
        </p:nvSpPr>
        <p:spPr>
          <a:xfrm>
            <a:off x="340945" y="2279535"/>
            <a:ext cx="3876675" cy="3005137"/>
          </a:xfrm>
        </p:spPr>
        <p:txBody>
          <a:bodyPr>
            <a:normAutofit/>
          </a:bodyPr>
          <a:lstStyle/>
          <a:p>
            <a:pPr>
              <a:lnSpc>
                <a:spcPct val="150000"/>
              </a:lnSpc>
              <a:spcBef>
                <a:spcPts val="0"/>
              </a:spcBef>
            </a:pPr>
            <a:r>
              <a:rPr lang="en-US"/>
              <a:t>Backup and storage</a:t>
            </a:r>
          </a:p>
          <a:p>
            <a:pPr>
              <a:lnSpc>
                <a:spcPct val="150000"/>
              </a:lnSpc>
              <a:spcBef>
                <a:spcPts val="0"/>
              </a:spcBef>
            </a:pPr>
            <a:r>
              <a:rPr lang="en-US"/>
              <a:t>Application hosting</a:t>
            </a:r>
          </a:p>
          <a:p>
            <a:pPr>
              <a:lnSpc>
                <a:spcPct val="150000"/>
              </a:lnSpc>
              <a:spcBef>
                <a:spcPts val="0"/>
              </a:spcBef>
            </a:pPr>
            <a:r>
              <a:rPr lang="en-US"/>
              <a:t>Media hosting</a:t>
            </a:r>
          </a:p>
          <a:p>
            <a:pPr>
              <a:lnSpc>
                <a:spcPct val="150000"/>
              </a:lnSpc>
              <a:spcBef>
                <a:spcPts val="0"/>
              </a:spcBef>
            </a:pPr>
            <a:r>
              <a:rPr lang="en-US"/>
              <a:t>Software delivery</a:t>
            </a:r>
          </a:p>
        </p:txBody>
      </p:sp>
      <p:sp>
        <p:nvSpPr>
          <p:cNvPr id="5" name="Rounded Rectangle 4">
            <a:extLst>
              <a:ext uri="{C183D7F6-B498-43B3-948B-1728B52AA6E4}">
                <adec:decorative xmlns:adec="http://schemas.microsoft.com/office/drawing/2017/decorative" xmlns="" val="1"/>
              </a:ext>
            </a:extLst>
          </p:cNvPr>
          <p:cNvSpPr/>
          <p:nvPr/>
        </p:nvSpPr>
        <p:spPr bwMode="auto">
          <a:xfrm>
            <a:off x="5254104" y="2443061"/>
            <a:ext cx="5237399" cy="2841611"/>
          </a:xfrm>
          <a:prstGeom prst="roundRect">
            <a:avLst>
              <a:gd name="adj" fmla="val 12690"/>
            </a:avLst>
          </a:prstGeom>
          <a:solidFill>
            <a:srgbClr val="EFFBFB"/>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descr="Four Amazon S3 buckets.">
            <a:extLst>
              <a:ext uri="{FF2B5EF4-FFF2-40B4-BE49-F238E27FC236}">
                <a16:creationId xmlns:a16="http://schemas.microsoft.com/office/drawing/2014/main" xmlns="" id="{7256C24B-2AB4-4E25-81DE-DEBDE7099B09}"/>
              </a:ext>
            </a:extLst>
          </p:cNvPr>
          <p:cNvGrpSpPr/>
          <p:nvPr/>
        </p:nvGrpSpPr>
        <p:grpSpPr>
          <a:xfrm>
            <a:off x="7091272" y="3066927"/>
            <a:ext cx="1784576" cy="1825811"/>
            <a:chOff x="7091272" y="3066927"/>
            <a:chExt cx="1784576" cy="1825811"/>
          </a:xfrm>
        </p:grpSpPr>
        <p:pic>
          <p:nvPicPr>
            <p:cNvPr id="32" name="Graphic 38" descr="s3 bucket with objects.">
              <a:extLst>
                <a:ext uri="{FF2B5EF4-FFF2-40B4-BE49-F238E27FC236}">
                  <a16:creationId xmlns:a16="http://schemas.microsoft.com/office/drawing/2014/main" xmlns="" id="{D5E5831E-982F-7A42-87F0-F1973D84D2A9}"/>
                </a:ext>
                <a:ext uri="{C183D7F6-B498-43B3-948B-1728B52AA6E4}">
                  <adec:decorative xmlns:adec="http://schemas.microsoft.com/office/drawing/2017/decorative" xmlns="" val="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6722" y="3070801"/>
              <a:ext cx="760824" cy="760824"/>
            </a:xfrm>
            <a:prstGeom prst="rect">
              <a:avLst/>
            </a:prstGeom>
          </p:spPr>
        </p:pic>
        <p:pic>
          <p:nvPicPr>
            <p:cNvPr id="33" name="Graphic 38" descr="s3 bucket with objects.">
              <a:extLst>
                <a:ext uri="{FF2B5EF4-FFF2-40B4-BE49-F238E27FC236}">
                  <a16:creationId xmlns:a16="http://schemas.microsoft.com/office/drawing/2014/main" xmlns="" id="{D5E5831E-982F-7A42-87F0-F1973D84D2A9}"/>
                </a:ext>
                <a:ext uri="{C183D7F6-B498-43B3-948B-1728B52AA6E4}">
                  <adec:decorative xmlns:adec="http://schemas.microsoft.com/office/drawing/2017/decorative" xmlns="" val="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024" y="3066927"/>
              <a:ext cx="760824" cy="760824"/>
            </a:xfrm>
            <a:prstGeom prst="rect">
              <a:avLst/>
            </a:prstGeom>
          </p:spPr>
        </p:pic>
        <p:pic>
          <p:nvPicPr>
            <p:cNvPr id="40" name="Graphic 38" descr="s3 bucket with objects.">
              <a:extLst>
                <a:ext uri="{FF2B5EF4-FFF2-40B4-BE49-F238E27FC236}">
                  <a16:creationId xmlns:a16="http://schemas.microsoft.com/office/drawing/2014/main" xmlns="" id="{D5E5831E-982F-7A42-87F0-F1973D84D2A9}"/>
                </a:ext>
                <a:ext uri="{C183D7F6-B498-43B3-948B-1728B52AA6E4}">
                  <adec:decorative xmlns:adec="http://schemas.microsoft.com/office/drawing/2017/decorative" xmlns="" val="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1272" y="4131914"/>
              <a:ext cx="760824" cy="760824"/>
            </a:xfrm>
            <a:prstGeom prst="rect">
              <a:avLst/>
            </a:prstGeom>
          </p:spPr>
        </p:pic>
        <p:pic>
          <p:nvPicPr>
            <p:cNvPr id="43" name="Graphic 38" descr="s3 bucket with objects.">
              <a:extLst>
                <a:ext uri="{FF2B5EF4-FFF2-40B4-BE49-F238E27FC236}">
                  <a16:creationId xmlns:a16="http://schemas.microsoft.com/office/drawing/2014/main" xmlns="" id="{D5E5831E-982F-7A42-87F0-F1973D84D2A9}"/>
                </a:ext>
                <a:ext uri="{C183D7F6-B498-43B3-948B-1728B52AA6E4}">
                  <adec:decorative xmlns:adec="http://schemas.microsoft.com/office/drawing/2017/decorative" xmlns="" val="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024" y="4131914"/>
              <a:ext cx="760824" cy="760824"/>
            </a:xfrm>
            <a:prstGeom prst="rect">
              <a:avLst/>
            </a:prstGeom>
          </p:spPr>
        </p:pic>
      </p:grpSp>
      <p:cxnSp>
        <p:nvCxnSpPr>
          <p:cNvPr id="45" name="Straight Arrow Connector 44">
            <a:extLst>
              <a:ext uri="{C183D7F6-B498-43B3-948B-1728B52AA6E4}">
                <adec:decorative xmlns:adec="http://schemas.microsoft.com/office/drawing/2017/decorative" xmlns="" val="1"/>
              </a:ext>
            </a:extLst>
          </p:cNvPr>
          <p:cNvCxnSpPr/>
          <p:nvPr/>
        </p:nvCxnSpPr>
        <p:spPr>
          <a:xfrm>
            <a:off x="5617595" y="2910369"/>
            <a:ext cx="1374830" cy="350810"/>
          </a:xfrm>
          <a:prstGeom prst="bentConnector3">
            <a:avLst>
              <a:gd name="adj1" fmla="val 50000"/>
            </a:avLst>
          </a:prstGeom>
          <a:ln w="57150">
            <a:solidFill>
              <a:srgbClr val="41882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8" name="Picture 17" descr="Security camera."/>
          <p:cNvPicPr>
            <a:picLocks noChangeAspect="1"/>
          </p:cNvPicPr>
          <p:nvPr/>
        </p:nvPicPr>
        <p:blipFill>
          <a:blip r:embed="rId5"/>
          <a:stretch>
            <a:fillRect/>
          </a:stretch>
        </p:blipFill>
        <p:spPr>
          <a:xfrm>
            <a:off x="4402648" y="1804878"/>
            <a:ext cx="1455329" cy="992049"/>
          </a:xfrm>
          <a:prstGeom prst="rect">
            <a:avLst/>
          </a:prstGeom>
        </p:spPr>
      </p:pic>
      <p:sp>
        <p:nvSpPr>
          <p:cNvPr id="15" name="TextBox 33">
            <a:extLst>
              <a:ext uri="{C183D7F6-B498-43B3-948B-1728B52AA6E4}">
                <adec:decorative xmlns:adec="http://schemas.microsoft.com/office/drawing/2017/decorative" xmlns="" val="1"/>
              </a:ext>
            </a:extLst>
          </p:cNvPr>
          <p:cNvSpPr txBox="1">
            <a:spLocks noChangeArrowheads="1"/>
          </p:cNvSpPr>
          <p:nvPr/>
        </p:nvSpPr>
        <p:spPr bwMode="auto">
          <a:xfrm>
            <a:off x="6667808" y="3802405"/>
            <a:ext cx="2499852" cy="338554"/>
          </a:xfrm>
          <a:prstGeom prst="rect">
            <a:avLst/>
          </a:prstGeom>
          <a:noFill/>
          <a:ln w="9525">
            <a:noFill/>
            <a:miter lim="800000"/>
            <a:headEnd/>
            <a:tailEnd/>
          </a:ln>
        </p:spPr>
        <p:txBody>
          <a:bodyPr wrap="square">
            <a:spAutoFit/>
          </a:bodyPr>
          <a:lstStyle/>
          <a:p>
            <a:pPr algn="ctr"/>
            <a:r>
              <a:rPr lang="en-US" sz="1600">
                <a:latin typeface="Amazon Ember" panose="02000000000000000000" pitchFamily="2" charset="0"/>
                <a:ea typeface="Amazon Ember" panose="02000000000000000000" pitchFamily="2" charset="0"/>
                <a:cs typeface="Helvetica Neue"/>
              </a:rPr>
              <a:t>Amazon S3 buckets</a:t>
            </a:r>
          </a:p>
        </p:txBody>
      </p:sp>
      <p:grpSp>
        <p:nvGrpSpPr>
          <p:cNvPr id="8" name="Group 7">
            <a:extLst>
              <a:ext uri="{FF2B5EF4-FFF2-40B4-BE49-F238E27FC236}">
                <a16:creationId xmlns:a16="http://schemas.microsoft.com/office/drawing/2014/main" xmlns="" id="{453DC9DA-BACE-4177-8925-9AD73BA02922}"/>
              </a:ext>
              <a:ext uri="{C183D7F6-B498-43B3-948B-1728B52AA6E4}">
                <adec:decorative xmlns:adec="http://schemas.microsoft.com/office/drawing/2017/decorative" xmlns="" val="1"/>
              </a:ext>
            </a:extLst>
          </p:cNvPr>
          <p:cNvGrpSpPr/>
          <p:nvPr/>
        </p:nvGrpSpPr>
        <p:grpSpPr>
          <a:xfrm>
            <a:off x="4436738" y="4215111"/>
            <a:ext cx="1125353" cy="1276393"/>
            <a:chOff x="4622685" y="4283351"/>
            <a:chExt cx="1125353" cy="1276393"/>
          </a:xfrm>
        </p:grpSpPr>
        <p:sp>
          <p:nvSpPr>
            <p:cNvPr id="7" name="Rectangle 6">
              <a:extLst>
                <a:ext uri="{FF2B5EF4-FFF2-40B4-BE49-F238E27FC236}">
                  <a16:creationId xmlns:a16="http://schemas.microsoft.com/office/drawing/2014/main" xmlns="" id="{027C4D62-B362-4064-8482-5D3851DCEF6C}"/>
                </a:ext>
              </a:extLst>
            </p:cNvPr>
            <p:cNvSpPr/>
            <p:nvPr/>
          </p:nvSpPr>
          <p:spPr>
            <a:xfrm>
              <a:off x="4622685" y="4283351"/>
              <a:ext cx="1125353" cy="1276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descr="ec2 instances.">
              <a:extLst>
                <a:ext uri="{FF2B5EF4-FFF2-40B4-BE49-F238E27FC236}">
                  <a16:creationId xmlns:a16="http://schemas.microsoft.com/office/drawing/2014/main" xmlns="" id="{A31E17E6-07DF-4A22-A760-16D26A3328A4}"/>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636721" y="4372907"/>
              <a:ext cx="1097280" cy="1097280"/>
            </a:xfrm>
            <a:prstGeom prst="rect">
              <a:avLst/>
            </a:prstGeom>
          </p:spPr>
        </p:pic>
      </p:grpSp>
      <p:cxnSp>
        <p:nvCxnSpPr>
          <p:cNvPr id="25" name="Straight Arrow Connector 24">
            <a:extLst>
              <a:ext uri="{C183D7F6-B498-43B3-948B-1728B52AA6E4}">
                <adec:decorative xmlns:adec="http://schemas.microsoft.com/office/drawing/2017/decorative" xmlns="" val="1"/>
              </a:ext>
            </a:extLst>
          </p:cNvPr>
          <p:cNvCxnSpPr/>
          <p:nvPr/>
        </p:nvCxnSpPr>
        <p:spPr>
          <a:xfrm flipV="1">
            <a:off x="5629250" y="4283351"/>
            <a:ext cx="1374830" cy="350810"/>
          </a:xfrm>
          <a:prstGeom prst="bentConnector3">
            <a:avLst>
              <a:gd name="adj1" fmla="val 50000"/>
            </a:avLst>
          </a:prstGeom>
          <a:ln w="57150">
            <a:solidFill>
              <a:srgbClr val="41882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33"/>
          <p:cNvSpPr txBox="1">
            <a:spLocks noChangeArrowheads="1"/>
          </p:cNvSpPr>
          <p:nvPr/>
        </p:nvSpPr>
        <p:spPr bwMode="auto">
          <a:xfrm>
            <a:off x="4208031" y="5560990"/>
            <a:ext cx="1582767" cy="923330"/>
          </a:xfrm>
          <a:prstGeom prst="rect">
            <a:avLst/>
          </a:prstGeom>
          <a:noFill/>
          <a:ln w="9525">
            <a:noFill/>
            <a:miter lim="800000"/>
            <a:headEnd/>
            <a:tailEnd/>
          </a:ln>
        </p:spPr>
        <p:txBody>
          <a:bodyPr wrap="square">
            <a:spAutoFit/>
          </a:bodyPr>
          <a:lstStyle/>
          <a:p>
            <a:pPr algn="ctr"/>
            <a:r>
              <a:rPr lang="en-US">
                <a:latin typeface="Amazon Ember" panose="02000000000000000000" pitchFamily="2" charset="0"/>
                <a:ea typeface="Amazon Ember" panose="02000000000000000000" pitchFamily="2" charset="0"/>
                <a:cs typeface="Arial"/>
              </a:rPr>
              <a:t>Amazon </a:t>
            </a:r>
            <a:br>
              <a:rPr lang="en-US">
                <a:latin typeface="Amazon Ember" panose="02000000000000000000" pitchFamily="2" charset="0"/>
                <a:ea typeface="Amazon Ember" panose="02000000000000000000" pitchFamily="2" charset="0"/>
                <a:cs typeface="Arial"/>
              </a:rPr>
            </a:br>
            <a:r>
              <a:rPr lang="en-US">
                <a:latin typeface="Amazon Ember" panose="02000000000000000000" pitchFamily="2" charset="0"/>
                <a:ea typeface="Amazon Ember" panose="02000000000000000000" pitchFamily="2" charset="0"/>
                <a:cs typeface="Arial"/>
              </a:rPr>
              <a:t>EC2</a:t>
            </a:r>
            <a:br>
              <a:rPr lang="en-US">
                <a:latin typeface="Amazon Ember" panose="02000000000000000000" pitchFamily="2" charset="0"/>
                <a:ea typeface="Amazon Ember" panose="02000000000000000000" pitchFamily="2" charset="0"/>
                <a:cs typeface="Arial"/>
              </a:rPr>
            </a:br>
            <a:r>
              <a:rPr lang="en-US">
                <a:latin typeface="Amazon Ember" panose="02000000000000000000" pitchFamily="2" charset="0"/>
                <a:ea typeface="Amazon Ember" panose="02000000000000000000" pitchFamily="2" charset="0"/>
                <a:cs typeface="Arial"/>
              </a:rPr>
              <a:t>instances</a:t>
            </a:r>
          </a:p>
        </p:txBody>
      </p:sp>
      <p:grpSp>
        <p:nvGrpSpPr>
          <p:cNvPr id="41" name="Group 40" descr="Corporate data center."/>
          <p:cNvGrpSpPr/>
          <p:nvPr/>
        </p:nvGrpSpPr>
        <p:grpSpPr>
          <a:xfrm>
            <a:off x="5873317" y="4901011"/>
            <a:ext cx="2022803" cy="1673565"/>
            <a:chOff x="5647672" y="4937078"/>
            <a:chExt cx="1528127" cy="1371711"/>
          </a:xfrm>
        </p:grpSpPr>
        <p:sp>
          <p:nvSpPr>
            <p:cNvPr id="34" name="Rounded Rectangle 33"/>
            <p:cNvSpPr/>
            <p:nvPr/>
          </p:nvSpPr>
          <p:spPr>
            <a:xfrm>
              <a:off x="5695456" y="4937078"/>
              <a:ext cx="1432560" cy="1371711"/>
            </a:xfrm>
            <a:prstGeom prst="roundRect">
              <a:avLst>
                <a:gd name="adj" fmla="val 9818"/>
              </a:avLst>
            </a:prstGeom>
            <a:solidFill>
              <a:srgbClr val="EBF4FB"/>
            </a:solidFill>
            <a:ln w="28575">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latin typeface="Arial"/>
                <a:cs typeface="Arial"/>
              </a:endParaRPr>
            </a:p>
          </p:txBody>
        </p:sp>
        <p:sp>
          <p:nvSpPr>
            <p:cNvPr id="35" name="TextBox 37">
              <a:extLst>
                <a:ext uri="{FF2B5EF4-FFF2-40B4-BE49-F238E27FC236}">
                  <a16:creationId xmlns:a16="http://schemas.microsoft.com/office/drawing/2014/main" xmlns="" id="{3DB32D29-E6FC-C441-85C5-1887B1C476A1}"/>
                </a:ext>
              </a:extLst>
            </p:cNvPr>
            <p:cNvSpPr txBox="1">
              <a:spLocks noChangeArrowheads="1"/>
            </p:cNvSpPr>
            <p:nvPr/>
          </p:nvSpPr>
          <p:spPr bwMode="auto">
            <a:xfrm>
              <a:off x="5647672" y="4991859"/>
              <a:ext cx="1528127" cy="529755"/>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09585">
                <a:defRPr/>
              </a:pPr>
              <a:r>
                <a:rPr lang="en-US">
                  <a:latin typeface="Amazon Ember" panose="02000000000000000000" pitchFamily="2" charset="0"/>
                  <a:ea typeface="Amazon Ember" panose="02000000000000000000" pitchFamily="2" charset="0"/>
                  <a:cs typeface="Arial"/>
                </a:rPr>
                <a:t>Corporate</a:t>
              </a:r>
              <a:br>
                <a:rPr lang="en-US">
                  <a:latin typeface="Amazon Ember" panose="02000000000000000000" pitchFamily="2" charset="0"/>
                  <a:ea typeface="Amazon Ember" panose="02000000000000000000" pitchFamily="2" charset="0"/>
                  <a:cs typeface="Arial"/>
                </a:rPr>
              </a:br>
              <a:r>
                <a:rPr lang="en-US">
                  <a:latin typeface="Amazon Ember" panose="02000000000000000000" pitchFamily="2" charset="0"/>
                  <a:ea typeface="Amazon Ember" panose="02000000000000000000" pitchFamily="2" charset="0"/>
                  <a:cs typeface="Arial"/>
                </a:rPr>
                <a:t>data center</a:t>
              </a:r>
            </a:p>
          </p:txBody>
        </p:sp>
        <p:pic>
          <p:nvPicPr>
            <p:cNvPr id="36" name="Picture 35">
              <a:extLst>
                <a:ext uri="{C183D7F6-B498-43B3-948B-1728B52AA6E4}">
                  <adec:decorative xmlns:adec="http://schemas.microsoft.com/office/drawing/2017/decorative" xmlns="" val="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6852" t="10397" r="17500" b="8174"/>
            <a:stretch/>
          </p:blipFill>
          <p:spPr>
            <a:xfrm>
              <a:off x="5940621" y="5447234"/>
              <a:ext cx="942230" cy="804266"/>
            </a:xfrm>
            <a:prstGeom prst="rect">
              <a:avLst/>
            </a:prstGeom>
          </p:spPr>
        </p:pic>
      </p:grpSp>
      <p:cxnSp>
        <p:nvCxnSpPr>
          <p:cNvPr id="44" name="Straight Arrow Connector 43">
            <a:extLst>
              <a:ext uri="{C183D7F6-B498-43B3-948B-1728B52AA6E4}">
                <adec:decorative xmlns:adec="http://schemas.microsoft.com/office/drawing/2017/decorative" xmlns="" val="1"/>
              </a:ext>
            </a:extLst>
          </p:cNvPr>
          <p:cNvCxnSpPr/>
          <p:nvPr/>
        </p:nvCxnSpPr>
        <p:spPr>
          <a:xfrm flipV="1">
            <a:off x="8997138" y="2919435"/>
            <a:ext cx="1374830" cy="350810"/>
          </a:xfrm>
          <a:prstGeom prst="bentConnector3">
            <a:avLst>
              <a:gd name="adj1" fmla="val 50000"/>
            </a:avLst>
          </a:prstGeom>
          <a:ln w="57150">
            <a:solidFill>
              <a:srgbClr val="41882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Group 10" descr="Collection of smart phone apps.">
            <a:extLst>
              <a:ext uri="{FF2B5EF4-FFF2-40B4-BE49-F238E27FC236}">
                <a16:creationId xmlns:a16="http://schemas.microsoft.com/office/drawing/2014/main" xmlns="" id="{80108303-8228-4FB7-B509-1323AAEA598D}"/>
              </a:ext>
            </a:extLst>
          </p:cNvPr>
          <p:cNvGrpSpPr/>
          <p:nvPr/>
        </p:nvGrpSpPr>
        <p:grpSpPr>
          <a:xfrm>
            <a:off x="9408431" y="1292644"/>
            <a:ext cx="2232142" cy="2404454"/>
            <a:chOff x="9408431" y="1415476"/>
            <a:chExt cx="2232142" cy="2404454"/>
          </a:xfrm>
        </p:grpSpPr>
        <p:pic>
          <p:nvPicPr>
            <p:cNvPr id="20" name="Picture 19">
              <a:extLst>
                <a:ext uri="{C183D7F6-B498-43B3-948B-1728B52AA6E4}">
                  <adec:decorative xmlns:adec="http://schemas.microsoft.com/office/drawing/2017/decorative" xmlns="" val="1"/>
                </a:ext>
              </a:extLst>
            </p:cNvPr>
            <p:cNvPicPr>
              <a:picLocks noChangeAspect="1"/>
            </p:cNvPicPr>
            <p:nvPr/>
          </p:nvPicPr>
          <p:blipFill>
            <a:blip r:embed="rId9"/>
            <a:stretch>
              <a:fillRect/>
            </a:stretch>
          </p:blipFill>
          <p:spPr>
            <a:xfrm>
              <a:off x="9408431" y="1415476"/>
              <a:ext cx="2148946" cy="1794370"/>
            </a:xfrm>
            <a:prstGeom prst="rect">
              <a:avLst/>
            </a:prstGeom>
          </p:spPr>
        </p:pic>
        <p:pic>
          <p:nvPicPr>
            <p:cNvPr id="17" name="Picture 16">
              <a:extLst>
                <a:ext uri="{C183D7F6-B498-43B3-948B-1728B52AA6E4}">
                  <adec:decorative xmlns:adec="http://schemas.microsoft.com/office/drawing/2017/decorative" xmlns="" val="1"/>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38697" t="19801" r="34066" b="17723"/>
            <a:stretch/>
          </p:blipFill>
          <p:spPr>
            <a:xfrm>
              <a:off x="10491503" y="2282444"/>
              <a:ext cx="1149070" cy="1537486"/>
            </a:xfrm>
            <a:prstGeom prst="rect">
              <a:avLst/>
            </a:prstGeom>
          </p:spPr>
        </p:pic>
      </p:grpSp>
      <p:cxnSp>
        <p:nvCxnSpPr>
          <p:cNvPr id="46" name="Straight Arrow Connector 45">
            <a:extLst>
              <a:ext uri="{C183D7F6-B498-43B3-948B-1728B52AA6E4}">
                <adec:decorative xmlns:adec="http://schemas.microsoft.com/office/drawing/2017/decorative" xmlns="" val="1"/>
              </a:ext>
            </a:extLst>
          </p:cNvPr>
          <p:cNvCxnSpPr/>
          <p:nvPr/>
        </p:nvCxnSpPr>
        <p:spPr>
          <a:xfrm>
            <a:off x="8951647" y="4342332"/>
            <a:ext cx="1374830" cy="350810"/>
          </a:xfrm>
          <a:prstGeom prst="bentConnector3">
            <a:avLst>
              <a:gd name="adj1" fmla="val 50000"/>
            </a:avLst>
          </a:prstGeom>
          <a:ln w="57150">
            <a:solidFill>
              <a:srgbClr val="41882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1" name="Picture 20" descr="Comput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20430" y="4155142"/>
            <a:ext cx="2008170" cy="2008170"/>
          </a:xfrm>
          <a:prstGeom prst="rect">
            <a:avLst/>
          </a:prstGeom>
        </p:spPr>
      </p:pic>
    </p:spTree>
    <p:custDataLst>
      <p:tags r:id="rId1"/>
    </p:custDataLst>
    <p:extLst>
      <p:ext uri="{BB962C8B-B14F-4D97-AF65-F5344CB8AC3E}">
        <p14:creationId xmlns:p14="http://schemas.microsoft.com/office/powerpoint/2010/main" val="37442915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39</a:t>
            </a:fld>
            <a:endParaRPr lang="en-US"/>
          </a:p>
        </p:txBody>
      </p:sp>
      <p:sp>
        <p:nvSpPr>
          <p:cNvPr id="2" name="Title 1"/>
          <p:cNvSpPr>
            <a:spLocks noGrp="1"/>
          </p:cNvSpPr>
          <p:nvPr>
            <p:ph type="title"/>
          </p:nvPr>
        </p:nvSpPr>
        <p:spPr/>
        <p:txBody>
          <a:bodyPr/>
          <a:lstStyle/>
          <a:p>
            <a:r>
              <a:rPr lang="en-US"/>
              <a:t>Amazon S3 pricing </a:t>
            </a:r>
          </a:p>
        </p:txBody>
      </p:sp>
      <p:sp>
        <p:nvSpPr>
          <p:cNvPr id="3" name="Content Placeholder 2"/>
          <p:cNvSpPr>
            <a:spLocks noGrp="1"/>
          </p:cNvSpPr>
          <p:nvPr>
            <p:ph sz="quarter" idx="21"/>
          </p:nvPr>
        </p:nvSpPr>
        <p:spPr/>
        <p:txBody>
          <a:bodyPr>
            <a:normAutofit/>
          </a:bodyPr>
          <a:lstStyle/>
          <a:p>
            <a:pPr marL="457200" indent="-457200" algn="just">
              <a:spcAft>
                <a:spcPts val="800"/>
              </a:spcAft>
            </a:pPr>
            <a:r>
              <a:rPr lang="en-US"/>
              <a:t>Pay only for what you use, including – </a:t>
            </a:r>
          </a:p>
          <a:p>
            <a:pPr marL="914400" lvl="1" indent="-457200">
              <a:lnSpc>
                <a:spcPct val="120000"/>
              </a:lnSpc>
              <a:spcBef>
                <a:spcPts val="0"/>
              </a:spcBef>
            </a:pPr>
            <a:r>
              <a:rPr lang="en-US"/>
              <a:t>GBs per month</a:t>
            </a:r>
          </a:p>
          <a:p>
            <a:pPr marL="914400" lvl="1" indent="-457200">
              <a:lnSpc>
                <a:spcPct val="120000"/>
              </a:lnSpc>
              <a:spcBef>
                <a:spcPts val="0"/>
              </a:spcBef>
            </a:pPr>
            <a:r>
              <a:rPr lang="en-US"/>
              <a:t>Transfer OUT to other Regions</a:t>
            </a:r>
          </a:p>
          <a:p>
            <a:pPr marL="914400" lvl="1" indent="-457200">
              <a:lnSpc>
                <a:spcPct val="120000"/>
              </a:lnSpc>
              <a:spcBef>
                <a:spcPts val="0"/>
              </a:spcBef>
            </a:pPr>
            <a:r>
              <a:rPr lang="en-US"/>
              <a:t>PUT, COPY, POST, LIST, and GET requests</a:t>
            </a:r>
          </a:p>
          <a:p>
            <a:pPr marL="234945" lvl="1" indent="0">
              <a:spcAft>
                <a:spcPts val="800"/>
              </a:spcAft>
              <a:buNone/>
            </a:pPr>
            <a:endParaRPr lang="en-US" sz="1333"/>
          </a:p>
          <a:p>
            <a:pPr indent="-457200">
              <a:spcAft>
                <a:spcPts val="800"/>
              </a:spcAft>
            </a:pPr>
            <a:r>
              <a:rPr lang="en-US"/>
              <a:t>You do not pay for – </a:t>
            </a:r>
          </a:p>
          <a:p>
            <a:pPr marL="914400" lvl="1" indent="-457200">
              <a:lnSpc>
                <a:spcPct val="120000"/>
              </a:lnSpc>
              <a:spcBef>
                <a:spcPts val="0"/>
              </a:spcBef>
            </a:pPr>
            <a:r>
              <a:rPr lang="en-US"/>
              <a:t>Transfers IN to Amazon S3</a:t>
            </a:r>
          </a:p>
          <a:p>
            <a:pPr marL="914400" lvl="1" indent="-457200">
              <a:lnSpc>
                <a:spcPct val="120000"/>
              </a:lnSpc>
              <a:spcBef>
                <a:spcPts val="0"/>
              </a:spcBef>
            </a:pPr>
            <a:r>
              <a:rPr lang="en-US"/>
              <a:t>Transfers OUT from Amazon S3 to Amazon CloudFront or Amazon EC2 in the same Region</a:t>
            </a:r>
          </a:p>
        </p:txBody>
      </p:sp>
    </p:spTree>
    <p:custDataLst>
      <p:tags r:id="rId1"/>
    </p:custDataLst>
    <p:extLst>
      <p:ext uri="{BB962C8B-B14F-4D97-AF65-F5344CB8AC3E}">
        <p14:creationId xmlns:p14="http://schemas.microsoft.com/office/powerpoint/2010/main" val="3051792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4</a:t>
            </a:fld>
            <a:endParaRPr lang="en-US"/>
          </a:p>
        </p:txBody>
      </p:sp>
      <p:sp>
        <p:nvSpPr>
          <p:cNvPr id="2" name="Title 1">
            <a:extLst>
              <a:ext uri="{FF2B5EF4-FFF2-40B4-BE49-F238E27FC236}">
                <a16:creationId xmlns:a16="http://schemas.microsoft.com/office/drawing/2014/main" xmlns="" id="{18DD67E4-BDC1-B340-8993-E1E72418A01F}"/>
              </a:ext>
            </a:extLst>
          </p:cNvPr>
          <p:cNvSpPr>
            <a:spLocks noGrp="1"/>
          </p:cNvSpPr>
          <p:nvPr>
            <p:ph type="title"/>
          </p:nvPr>
        </p:nvSpPr>
        <p:spPr/>
        <p:txBody>
          <a:bodyPr/>
          <a:lstStyle/>
          <a:p>
            <a:r>
              <a:rPr lang="en-US"/>
              <a:t>Module objectives</a:t>
            </a:r>
          </a:p>
        </p:txBody>
      </p:sp>
      <p:sp>
        <p:nvSpPr>
          <p:cNvPr id="9" name="Content Placeholder 8"/>
          <p:cNvSpPr>
            <a:spLocks noGrp="1"/>
          </p:cNvSpPr>
          <p:nvPr>
            <p:ph sz="quarter" idx="21"/>
          </p:nvPr>
        </p:nvSpPr>
        <p:spPr/>
        <p:txBody>
          <a:bodyPr>
            <a:normAutofit lnSpcReduction="10000"/>
          </a:bodyPr>
          <a:lstStyle/>
          <a:p>
            <a:pPr marL="0" indent="0" algn="just">
              <a:buNone/>
            </a:pPr>
            <a:r>
              <a:rPr lang="en-US" sz="2000" dirty="0"/>
              <a:t>After completing this module, you should be able to:</a:t>
            </a:r>
          </a:p>
          <a:p>
            <a:pPr lvl="0" algn="just"/>
            <a:r>
              <a:rPr lang="en-US" sz="2000" dirty="0"/>
              <a:t>Identify the different </a:t>
            </a:r>
            <a:r>
              <a:rPr lang="en-US" sz="2000" dirty="0">
                <a:solidFill>
                  <a:srgbClr val="333399"/>
                </a:solidFill>
              </a:rPr>
              <a:t>types of storage</a:t>
            </a:r>
          </a:p>
          <a:p>
            <a:pPr lvl="0" algn="just"/>
            <a:r>
              <a:rPr lang="en-US" sz="2000" dirty="0"/>
              <a:t>Explain </a:t>
            </a:r>
            <a:r>
              <a:rPr lang="en-US" sz="2000" dirty="0">
                <a:solidFill>
                  <a:srgbClr val="333399"/>
                </a:solidFill>
              </a:rPr>
              <a:t>Amazon S3</a:t>
            </a:r>
          </a:p>
          <a:p>
            <a:pPr lvl="0" algn="just"/>
            <a:r>
              <a:rPr lang="en-US" sz="2000" dirty="0"/>
              <a:t>Identify the </a:t>
            </a:r>
            <a:r>
              <a:rPr lang="en-US" sz="2000" dirty="0">
                <a:solidFill>
                  <a:srgbClr val="333399"/>
                </a:solidFill>
              </a:rPr>
              <a:t>functionality</a:t>
            </a:r>
            <a:r>
              <a:rPr lang="en-US" sz="2000" dirty="0"/>
              <a:t> in Amazon S3</a:t>
            </a:r>
          </a:p>
          <a:p>
            <a:pPr lvl="0" algn="just"/>
            <a:r>
              <a:rPr lang="en-US" sz="2000" dirty="0"/>
              <a:t>Explain </a:t>
            </a:r>
            <a:r>
              <a:rPr lang="en-US" sz="2000" dirty="0">
                <a:solidFill>
                  <a:srgbClr val="333399"/>
                </a:solidFill>
              </a:rPr>
              <a:t>Amazon EBS</a:t>
            </a:r>
          </a:p>
          <a:p>
            <a:pPr lvl="0" algn="just"/>
            <a:r>
              <a:rPr lang="en-US" sz="2000" dirty="0"/>
              <a:t>Identify the </a:t>
            </a:r>
            <a:r>
              <a:rPr lang="en-US" sz="2000" dirty="0">
                <a:solidFill>
                  <a:srgbClr val="333399"/>
                </a:solidFill>
              </a:rPr>
              <a:t>functionality</a:t>
            </a:r>
            <a:r>
              <a:rPr lang="en-US" sz="2000" dirty="0"/>
              <a:t> in Amazon EBS</a:t>
            </a:r>
          </a:p>
          <a:p>
            <a:pPr lvl="0" algn="just"/>
            <a:r>
              <a:rPr lang="en-US" sz="2000" dirty="0"/>
              <a:t>Perform functions in Amazon EBS to </a:t>
            </a:r>
            <a:r>
              <a:rPr lang="en-US" sz="2000" dirty="0">
                <a:solidFill>
                  <a:srgbClr val="333399"/>
                </a:solidFill>
              </a:rPr>
              <a:t>build an Amazon EC2 storage solution </a:t>
            </a:r>
          </a:p>
          <a:p>
            <a:pPr lvl="0" algn="just"/>
            <a:r>
              <a:rPr lang="en-US" sz="2000" dirty="0"/>
              <a:t>Explain </a:t>
            </a:r>
            <a:r>
              <a:rPr lang="en-US" sz="2000" dirty="0">
                <a:solidFill>
                  <a:srgbClr val="333399"/>
                </a:solidFill>
              </a:rPr>
              <a:t>Amazon EFS</a:t>
            </a:r>
          </a:p>
          <a:p>
            <a:pPr lvl="0" algn="just"/>
            <a:r>
              <a:rPr lang="en-US" sz="2000" dirty="0"/>
              <a:t>Identify the </a:t>
            </a:r>
            <a:r>
              <a:rPr lang="en-US" sz="2000" dirty="0">
                <a:solidFill>
                  <a:srgbClr val="333399"/>
                </a:solidFill>
              </a:rPr>
              <a:t>functionality</a:t>
            </a:r>
            <a:r>
              <a:rPr lang="en-US" sz="2000" dirty="0"/>
              <a:t> in Amazon EFS</a:t>
            </a:r>
          </a:p>
          <a:p>
            <a:pPr lvl="0" algn="just"/>
            <a:r>
              <a:rPr lang="en-US" sz="2000" dirty="0"/>
              <a:t>Explain </a:t>
            </a:r>
            <a:r>
              <a:rPr lang="en-US" sz="2000" dirty="0">
                <a:solidFill>
                  <a:srgbClr val="333399"/>
                </a:solidFill>
              </a:rPr>
              <a:t>Amazon S3 Glacier</a:t>
            </a:r>
          </a:p>
          <a:p>
            <a:pPr lvl="0" algn="just"/>
            <a:r>
              <a:rPr lang="en-US" sz="2000" dirty="0"/>
              <a:t>Identify the </a:t>
            </a:r>
            <a:r>
              <a:rPr lang="en-US" sz="2000" dirty="0">
                <a:solidFill>
                  <a:srgbClr val="333399"/>
                </a:solidFill>
              </a:rPr>
              <a:t>functionality</a:t>
            </a:r>
            <a:r>
              <a:rPr lang="en-US" sz="2000" dirty="0"/>
              <a:t> in Amazon S3 Glacier</a:t>
            </a:r>
          </a:p>
          <a:p>
            <a:pPr lvl="0" algn="just"/>
            <a:r>
              <a:rPr lang="en-US" sz="2000" dirty="0">
                <a:solidFill>
                  <a:srgbClr val="333399"/>
                </a:solidFill>
              </a:rPr>
              <a:t>Differentiate</a:t>
            </a:r>
            <a:r>
              <a:rPr lang="en-US" sz="2000" dirty="0"/>
              <a:t> between Amazon EBS, Amazon S3, Amazon EFS, and Amazon S3 Glacier</a:t>
            </a:r>
          </a:p>
          <a:p>
            <a:pPr algn="just"/>
            <a:endParaRPr lang="en-US" sz="2000" dirty="0"/>
          </a:p>
        </p:txBody>
      </p:sp>
    </p:spTree>
    <p:custDataLst>
      <p:tags r:id="rId1"/>
    </p:custDataLst>
    <p:extLst>
      <p:ext uri="{BB962C8B-B14F-4D97-AF65-F5344CB8AC3E}">
        <p14:creationId xmlns:p14="http://schemas.microsoft.com/office/powerpoint/2010/main" val="2583973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40</a:t>
            </a:fld>
            <a:endParaRPr lang="en-US"/>
          </a:p>
        </p:txBody>
      </p:sp>
      <p:sp>
        <p:nvSpPr>
          <p:cNvPr id="4" name="Title 1"/>
          <p:cNvSpPr>
            <a:spLocks noGrp="1"/>
          </p:cNvSpPr>
          <p:nvPr>
            <p:ph type="title"/>
          </p:nvPr>
        </p:nvSpPr>
        <p:spPr/>
        <p:txBody>
          <a:bodyPr/>
          <a:lstStyle/>
          <a:p>
            <a:r>
              <a:rPr lang="en-US"/>
              <a:t>Amazon S3: Storage pricing (1 of 2)</a:t>
            </a:r>
          </a:p>
        </p:txBody>
      </p:sp>
      <p:sp>
        <p:nvSpPr>
          <p:cNvPr id="5" name="Content Placeholder 2"/>
          <p:cNvSpPr>
            <a:spLocks noGrp="1"/>
          </p:cNvSpPr>
          <p:nvPr>
            <p:ph sz="quarter" idx="21"/>
          </p:nvPr>
        </p:nvSpPr>
        <p:spPr/>
        <p:txBody>
          <a:bodyPr>
            <a:normAutofit lnSpcReduction="10000"/>
          </a:bodyPr>
          <a:lstStyle/>
          <a:p>
            <a:pPr marL="0" indent="0">
              <a:buNone/>
            </a:pPr>
            <a:r>
              <a:rPr lang="en-US" dirty="0"/>
              <a:t>To estimate Amazon S3 costs, consider the following:</a:t>
            </a:r>
          </a:p>
          <a:p>
            <a:pPr marL="514350" indent="-514350">
              <a:buFont typeface="+mj-lt"/>
              <a:buAutoNum type="arabicPeriod"/>
            </a:pPr>
            <a:r>
              <a:rPr lang="en-US" b="1"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t>Storage class </a:t>
            </a:r>
            <a:r>
              <a:rPr lang="en-US" b="1" dirty="0" smtClean="0">
                <a:solidFill>
                  <a:srgbClr val="C00000"/>
                </a:solidFill>
                <a:latin typeface="Amazon Ember" panose="020B0603020204020204" pitchFamily="34" charset="0"/>
                <a:ea typeface="Amazon Ember" panose="020B0603020204020204" pitchFamily="34" charset="0"/>
                <a:cs typeface="Amazon Ember" panose="020B0603020204020204" pitchFamily="34" charset="0"/>
              </a:rPr>
              <a:t>type</a:t>
            </a:r>
            <a:endParaRPr lang="en-US" b="1" dirty="0">
              <a:solidFill>
                <a:srgbClr val="C00000"/>
              </a:solidFill>
              <a:latin typeface="Amazon Ember" panose="020B0603020204020204" pitchFamily="34" charset="0"/>
              <a:ea typeface="Amazon Ember" panose="020B0603020204020204" pitchFamily="34" charset="0"/>
              <a:cs typeface="Amazon Ember" panose="020B0603020204020204" pitchFamily="34" charset="0"/>
            </a:endParaRPr>
          </a:p>
          <a:p>
            <a:pPr marL="922338" lvl="1" indent="-465138"/>
            <a:r>
              <a:rPr lang="en-US" sz="2800" dirty="0"/>
              <a:t>Standard storage is designed for:</a:t>
            </a:r>
          </a:p>
          <a:p>
            <a:pPr marL="1384300" lvl="2" indent="-469900"/>
            <a:r>
              <a:rPr lang="en-US" sz="2400" dirty="0"/>
              <a:t>11 9s of durability</a:t>
            </a:r>
          </a:p>
          <a:p>
            <a:pPr marL="1384300" lvl="2" indent="-469900"/>
            <a:r>
              <a:rPr lang="en-US" sz="2400" dirty="0"/>
              <a:t>Four 9s of availability</a:t>
            </a:r>
          </a:p>
          <a:p>
            <a:pPr marL="981075" lvl="1" indent="-523875"/>
            <a:r>
              <a:rPr lang="en-US" sz="2800" dirty="0"/>
              <a:t>S3 Standard-Infrequent Access (S-IA) is designed for:</a:t>
            </a:r>
          </a:p>
          <a:p>
            <a:pPr marL="1384300" lvl="2" indent="-469900"/>
            <a:r>
              <a:rPr lang="en-US" sz="2400" dirty="0"/>
              <a:t>11 9s of durability</a:t>
            </a:r>
          </a:p>
          <a:p>
            <a:pPr marL="1384300" lvl="2" indent="-469900"/>
            <a:r>
              <a:rPr lang="en-US" sz="2400" dirty="0"/>
              <a:t>Three 9s of availability</a:t>
            </a:r>
          </a:p>
          <a:p>
            <a:pPr marL="514350" indent="-514350">
              <a:buFont typeface="+mj-lt"/>
              <a:buAutoNum type="arabicPeriod"/>
            </a:pPr>
            <a:r>
              <a:rPr lang="en-US" b="1"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t>Amount of </a:t>
            </a:r>
            <a:r>
              <a:rPr lang="en-US" b="1" dirty="0" smtClean="0">
                <a:solidFill>
                  <a:srgbClr val="C00000"/>
                </a:solidFill>
                <a:latin typeface="Amazon Ember" panose="020B0603020204020204" pitchFamily="34" charset="0"/>
                <a:ea typeface="Amazon Ember" panose="020B0603020204020204" pitchFamily="34" charset="0"/>
                <a:cs typeface="Amazon Ember" panose="020B0603020204020204" pitchFamily="34" charset="0"/>
              </a:rPr>
              <a:t>storage</a:t>
            </a:r>
            <a:endParaRPr lang="en-US" b="1" dirty="0">
              <a:solidFill>
                <a:srgbClr val="C00000"/>
              </a:solidFill>
              <a:latin typeface="Amazon Ember" panose="020B0603020204020204" pitchFamily="34" charset="0"/>
              <a:ea typeface="Amazon Ember" panose="020B0603020204020204" pitchFamily="34" charset="0"/>
              <a:cs typeface="Amazon Ember" panose="020B0603020204020204" pitchFamily="34" charset="0"/>
            </a:endParaRPr>
          </a:p>
          <a:p>
            <a:pPr marL="922338" lvl="1" indent="-465138"/>
            <a:r>
              <a:rPr lang="en-US" dirty="0"/>
              <a:t>The number and size of objects</a:t>
            </a:r>
          </a:p>
          <a:p>
            <a:pPr lvl="1"/>
            <a:endParaRPr lang="en-US" dirty="0"/>
          </a:p>
        </p:txBody>
      </p:sp>
    </p:spTree>
    <p:custDataLst>
      <p:tags r:id="rId1"/>
    </p:custDataLst>
    <p:extLst>
      <p:ext uri="{BB962C8B-B14F-4D97-AF65-F5344CB8AC3E}">
        <p14:creationId xmlns:p14="http://schemas.microsoft.com/office/powerpoint/2010/main" val="31706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0" end="0"/>
                                            </p:txEl>
                                          </p:spTgt>
                                        </p:tgtEl>
                                        <p:attrNameLst>
                                          <p:attrName>style.color</p:attrName>
                                        </p:attrNameLst>
                                      </p:cBhvr>
                                      <p:to>
                                        <p:clrVal>
                                          <a:schemeClr val="accent2"/>
                                        </p:clrVal>
                                      </p:to>
                                    </p:set>
                                    <p:set>
                                      <p:cBhvr>
                                        <p:cTn id="7" dur="500" fill="hold"/>
                                        <p:tgtEl>
                                          <p:spTgt spid="5">
                                            <p:txEl>
                                              <p:pRg st="0" end="0"/>
                                            </p:txEl>
                                          </p:spTgt>
                                        </p:tgtEl>
                                        <p:attrNameLst>
                                          <p:attrName>fillcolor</p:attrName>
                                        </p:attrNameLst>
                                      </p:cBhvr>
                                      <p:to>
                                        <p:clrVal>
                                          <a:schemeClr val="accent2"/>
                                        </p:clrVal>
                                      </p:to>
                                    </p:set>
                                    <p:set>
                                      <p:cBhvr>
                                        <p:cTn id="8" dur="500" fill="hold"/>
                                        <p:tgtEl>
                                          <p:spTgt spid="5">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1" end="1"/>
                                            </p:txEl>
                                          </p:spTgt>
                                        </p:tgtEl>
                                        <p:attrNameLst>
                                          <p:attrName>style.color</p:attrName>
                                        </p:attrNameLst>
                                      </p:cBhvr>
                                      <p:to>
                                        <p:clrVal>
                                          <a:schemeClr val="accent2"/>
                                        </p:clrVal>
                                      </p:to>
                                    </p:set>
                                    <p:set>
                                      <p:cBhvr>
                                        <p:cTn id="13" dur="500" fill="hold"/>
                                        <p:tgtEl>
                                          <p:spTgt spid="5">
                                            <p:txEl>
                                              <p:pRg st="1" end="1"/>
                                            </p:txEl>
                                          </p:spTgt>
                                        </p:tgtEl>
                                        <p:attrNameLst>
                                          <p:attrName>fillcolor</p:attrName>
                                        </p:attrNameLst>
                                      </p:cBhvr>
                                      <p:to>
                                        <p:clrVal>
                                          <a:schemeClr val="accent2"/>
                                        </p:clrVal>
                                      </p:to>
                                    </p:set>
                                    <p:set>
                                      <p:cBhvr>
                                        <p:cTn id="14" dur="500" fill="hold"/>
                                        <p:tgtEl>
                                          <p:spTgt spid="5">
                                            <p:txEl>
                                              <p:pRg st="1" end="1"/>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2" end="2"/>
                                            </p:txEl>
                                          </p:spTgt>
                                        </p:tgtEl>
                                        <p:attrNameLst>
                                          <p:attrName>style.color</p:attrName>
                                        </p:attrNameLst>
                                      </p:cBhvr>
                                      <p:to>
                                        <p:clrVal>
                                          <a:schemeClr val="accent2"/>
                                        </p:clrVal>
                                      </p:to>
                                    </p:set>
                                    <p:set>
                                      <p:cBhvr>
                                        <p:cTn id="19" dur="500" fill="hold"/>
                                        <p:tgtEl>
                                          <p:spTgt spid="5">
                                            <p:txEl>
                                              <p:pRg st="2" end="2"/>
                                            </p:txEl>
                                          </p:spTgt>
                                        </p:tgtEl>
                                        <p:attrNameLst>
                                          <p:attrName>fillcolor</p:attrName>
                                        </p:attrNameLst>
                                      </p:cBhvr>
                                      <p:to>
                                        <p:clrVal>
                                          <a:schemeClr val="accent2"/>
                                        </p:clrVal>
                                      </p:to>
                                    </p:set>
                                    <p:set>
                                      <p:cBhvr>
                                        <p:cTn id="20" dur="500" fill="hold"/>
                                        <p:tgtEl>
                                          <p:spTgt spid="5">
                                            <p:txEl>
                                              <p:pRg st="2" end="2"/>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3" end="3"/>
                                            </p:txEl>
                                          </p:spTgt>
                                        </p:tgtEl>
                                        <p:attrNameLst>
                                          <p:attrName>style.color</p:attrName>
                                        </p:attrNameLst>
                                      </p:cBhvr>
                                      <p:to>
                                        <p:clrVal>
                                          <a:schemeClr val="accent2"/>
                                        </p:clrVal>
                                      </p:to>
                                    </p:set>
                                    <p:set>
                                      <p:cBhvr>
                                        <p:cTn id="25" dur="500" fill="hold"/>
                                        <p:tgtEl>
                                          <p:spTgt spid="5">
                                            <p:txEl>
                                              <p:pRg st="3" end="3"/>
                                            </p:txEl>
                                          </p:spTgt>
                                        </p:tgtEl>
                                        <p:attrNameLst>
                                          <p:attrName>fillcolor</p:attrName>
                                        </p:attrNameLst>
                                      </p:cBhvr>
                                      <p:to>
                                        <p:clrVal>
                                          <a:schemeClr val="accent2"/>
                                        </p:clrVal>
                                      </p:to>
                                    </p:set>
                                    <p:set>
                                      <p:cBhvr>
                                        <p:cTn id="26" dur="500" fill="hold"/>
                                        <p:tgtEl>
                                          <p:spTgt spid="5">
                                            <p:txEl>
                                              <p:pRg st="3" end="3"/>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4" end="4"/>
                                            </p:txEl>
                                          </p:spTgt>
                                        </p:tgtEl>
                                        <p:attrNameLst>
                                          <p:attrName>style.color</p:attrName>
                                        </p:attrNameLst>
                                      </p:cBhvr>
                                      <p:to>
                                        <p:clrVal>
                                          <a:schemeClr val="accent2"/>
                                        </p:clrVal>
                                      </p:to>
                                    </p:set>
                                    <p:set>
                                      <p:cBhvr>
                                        <p:cTn id="31" dur="500" fill="hold"/>
                                        <p:tgtEl>
                                          <p:spTgt spid="5">
                                            <p:txEl>
                                              <p:pRg st="4" end="4"/>
                                            </p:txEl>
                                          </p:spTgt>
                                        </p:tgtEl>
                                        <p:attrNameLst>
                                          <p:attrName>fillcolor</p:attrName>
                                        </p:attrNameLst>
                                      </p:cBhvr>
                                      <p:to>
                                        <p:clrVal>
                                          <a:schemeClr val="accent2"/>
                                        </p:clrVal>
                                      </p:to>
                                    </p:set>
                                    <p:set>
                                      <p:cBhvr>
                                        <p:cTn id="32" dur="500" fill="hold"/>
                                        <p:tgtEl>
                                          <p:spTgt spid="5">
                                            <p:txEl>
                                              <p:pRg st="4" end="4"/>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16" presetClass="emph" presetSubtype="0" fill="hold" nodeType="clickEffect">
                                  <p:stCondLst>
                                    <p:cond delay="0"/>
                                  </p:stCondLst>
                                  <p:iterate type="lt">
                                    <p:tmPct val="4000"/>
                                  </p:iterate>
                                  <p:childTnLst>
                                    <p:set>
                                      <p:cBhvr override="childStyle">
                                        <p:cTn id="36" dur="500" fill="hold"/>
                                        <p:tgtEl>
                                          <p:spTgt spid="5">
                                            <p:txEl>
                                              <p:pRg st="5" end="5"/>
                                            </p:txEl>
                                          </p:spTgt>
                                        </p:tgtEl>
                                        <p:attrNameLst>
                                          <p:attrName>style.color</p:attrName>
                                        </p:attrNameLst>
                                      </p:cBhvr>
                                      <p:to>
                                        <p:clrVal>
                                          <a:schemeClr val="accent2"/>
                                        </p:clrVal>
                                      </p:to>
                                    </p:set>
                                    <p:set>
                                      <p:cBhvr>
                                        <p:cTn id="37" dur="500" fill="hold"/>
                                        <p:tgtEl>
                                          <p:spTgt spid="5">
                                            <p:txEl>
                                              <p:pRg st="5" end="5"/>
                                            </p:txEl>
                                          </p:spTgt>
                                        </p:tgtEl>
                                        <p:attrNameLst>
                                          <p:attrName>fillcolor</p:attrName>
                                        </p:attrNameLst>
                                      </p:cBhvr>
                                      <p:to>
                                        <p:clrVal>
                                          <a:schemeClr val="accent2"/>
                                        </p:clrVal>
                                      </p:to>
                                    </p:set>
                                    <p:set>
                                      <p:cBhvr>
                                        <p:cTn id="38" dur="500" fill="hold"/>
                                        <p:tgtEl>
                                          <p:spTgt spid="5">
                                            <p:txEl>
                                              <p:pRg st="5" end="5"/>
                                            </p:txEl>
                                          </p:spTgt>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16" presetClass="emph" presetSubtype="0" fill="hold" nodeType="clickEffect">
                                  <p:stCondLst>
                                    <p:cond delay="0"/>
                                  </p:stCondLst>
                                  <p:iterate type="lt">
                                    <p:tmPct val="4000"/>
                                  </p:iterate>
                                  <p:childTnLst>
                                    <p:set>
                                      <p:cBhvr override="childStyle">
                                        <p:cTn id="42" dur="500" fill="hold"/>
                                        <p:tgtEl>
                                          <p:spTgt spid="5">
                                            <p:txEl>
                                              <p:pRg st="6" end="6"/>
                                            </p:txEl>
                                          </p:spTgt>
                                        </p:tgtEl>
                                        <p:attrNameLst>
                                          <p:attrName>style.color</p:attrName>
                                        </p:attrNameLst>
                                      </p:cBhvr>
                                      <p:to>
                                        <p:clrVal>
                                          <a:schemeClr val="accent2"/>
                                        </p:clrVal>
                                      </p:to>
                                    </p:set>
                                    <p:set>
                                      <p:cBhvr>
                                        <p:cTn id="43" dur="500" fill="hold"/>
                                        <p:tgtEl>
                                          <p:spTgt spid="5">
                                            <p:txEl>
                                              <p:pRg st="6" end="6"/>
                                            </p:txEl>
                                          </p:spTgt>
                                        </p:tgtEl>
                                        <p:attrNameLst>
                                          <p:attrName>fillcolor</p:attrName>
                                        </p:attrNameLst>
                                      </p:cBhvr>
                                      <p:to>
                                        <p:clrVal>
                                          <a:schemeClr val="accent2"/>
                                        </p:clrVal>
                                      </p:to>
                                    </p:set>
                                    <p:set>
                                      <p:cBhvr>
                                        <p:cTn id="44" dur="500" fill="hold"/>
                                        <p:tgtEl>
                                          <p:spTgt spid="5">
                                            <p:txEl>
                                              <p:pRg st="6" end="6"/>
                                            </p:txEl>
                                          </p:spTgt>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16" presetClass="emph" presetSubtype="0" fill="hold" nodeType="clickEffect">
                                  <p:stCondLst>
                                    <p:cond delay="0"/>
                                  </p:stCondLst>
                                  <p:iterate type="lt">
                                    <p:tmPct val="4000"/>
                                  </p:iterate>
                                  <p:childTnLst>
                                    <p:set>
                                      <p:cBhvr override="childStyle">
                                        <p:cTn id="48" dur="500" fill="hold"/>
                                        <p:tgtEl>
                                          <p:spTgt spid="5">
                                            <p:txEl>
                                              <p:pRg st="7" end="7"/>
                                            </p:txEl>
                                          </p:spTgt>
                                        </p:tgtEl>
                                        <p:attrNameLst>
                                          <p:attrName>style.color</p:attrName>
                                        </p:attrNameLst>
                                      </p:cBhvr>
                                      <p:to>
                                        <p:clrVal>
                                          <a:schemeClr val="accent2"/>
                                        </p:clrVal>
                                      </p:to>
                                    </p:set>
                                    <p:set>
                                      <p:cBhvr>
                                        <p:cTn id="49" dur="500" fill="hold"/>
                                        <p:tgtEl>
                                          <p:spTgt spid="5">
                                            <p:txEl>
                                              <p:pRg st="7" end="7"/>
                                            </p:txEl>
                                          </p:spTgt>
                                        </p:tgtEl>
                                        <p:attrNameLst>
                                          <p:attrName>fillcolor</p:attrName>
                                        </p:attrNameLst>
                                      </p:cBhvr>
                                      <p:to>
                                        <p:clrVal>
                                          <a:schemeClr val="accent2"/>
                                        </p:clrVal>
                                      </p:to>
                                    </p:set>
                                    <p:set>
                                      <p:cBhvr>
                                        <p:cTn id="50" dur="500" fill="hold"/>
                                        <p:tgtEl>
                                          <p:spTgt spid="5">
                                            <p:txEl>
                                              <p:pRg st="7" end="7"/>
                                            </p:txEl>
                                          </p:spTgt>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16" presetClass="emph" presetSubtype="0" fill="hold" nodeType="clickEffect">
                                  <p:stCondLst>
                                    <p:cond delay="0"/>
                                  </p:stCondLst>
                                  <p:iterate type="lt">
                                    <p:tmPct val="4000"/>
                                  </p:iterate>
                                  <p:childTnLst>
                                    <p:set>
                                      <p:cBhvr override="childStyle">
                                        <p:cTn id="54" dur="500" fill="hold"/>
                                        <p:tgtEl>
                                          <p:spTgt spid="5">
                                            <p:txEl>
                                              <p:pRg st="8" end="8"/>
                                            </p:txEl>
                                          </p:spTgt>
                                        </p:tgtEl>
                                        <p:attrNameLst>
                                          <p:attrName>style.color</p:attrName>
                                        </p:attrNameLst>
                                      </p:cBhvr>
                                      <p:to>
                                        <p:clrVal>
                                          <a:schemeClr val="accent2"/>
                                        </p:clrVal>
                                      </p:to>
                                    </p:set>
                                    <p:set>
                                      <p:cBhvr>
                                        <p:cTn id="55" dur="500" fill="hold"/>
                                        <p:tgtEl>
                                          <p:spTgt spid="5">
                                            <p:txEl>
                                              <p:pRg st="8" end="8"/>
                                            </p:txEl>
                                          </p:spTgt>
                                        </p:tgtEl>
                                        <p:attrNameLst>
                                          <p:attrName>fillcolor</p:attrName>
                                        </p:attrNameLst>
                                      </p:cBhvr>
                                      <p:to>
                                        <p:clrVal>
                                          <a:schemeClr val="accent2"/>
                                        </p:clrVal>
                                      </p:to>
                                    </p:set>
                                    <p:set>
                                      <p:cBhvr>
                                        <p:cTn id="56" dur="500" fill="hold"/>
                                        <p:tgtEl>
                                          <p:spTgt spid="5">
                                            <p:txEl>
                                              <p:pRg st="8" end="8"/>
                                            </p:txEl>
                                          </p:spTgt>
                                        </p:tgtEl>
                                        <p:attrNameLst>
                                          <p:attrName>fill.type</p:attrName>
                                        </p:attrNameLst>
                                      </p:cBhvr>
                                      <p:to>
                                        <p:strVal val="solid"/>
                                      </p:to>
                                    </p:set>
                                  </p:childTnLst>
                                </p:cTn>
                              </p:par>
                            </p:childTnLst>
                          </p:cTn>
                        </p:par>
                      </p:childTnLst>
                    </p:cTn>
                  </p:par>
                  <p:par>
                    <p:cTn id="57" fill="hold">
                      <p:stCondLst>
                        <p:cond delay="indefinite"/>
                      </p:stCondLst>
                      <p:childTnLst>
                        <p:par>
                          <p:cTn id="58" fill="hold">
                            <p:stCondLst>
                              <p:cond delay="0"/>
                            </p:stCondLst>
                            <p:childTnLst>
                              <p:par>
                                <p:cTn id="59" presetID="16" presetClass="emph" presetSubtype="0" fill="hold" nodeType="clickEffect">
                                  <p:stCondLst>
                                    <p:cond delay="0"/>
                                  </p:stCondLst>
                                  <p:iterate type="lt">
                                    <p:tmPct val="4000"/>
                                  </p:iterate>
                                  <p:childTnLst>
                                    <p:set>
                                      <p:cBhvr override="childStyle">
                                        <p:cTn id="60" dur="500" fill="hold"/>
                                        <p:tgtEl>
                                          <p:spTgt spid="5">
                                            <p:txEl>
                                              <p:pRg st="9" end="9"/>
                                            </p:txEl>
                                          </p:spTgt>
                                        </p:tgtEl>
                                        <p:attrNameLst>
                                          <p:attrName>style.color</p:attrName>
                                        </p:attrNameLst>
                                      </p:cBhvr>
                                      <p:to>
                                        <p:clrVal>
                                          <a:schemeClr val="accent2"/>
                                        </p:clrVal>
                                      </p:to>
                                    </p:set>
                                    <p:set>
                                      <p:cBhvr>
                                        <p:cTn id="61" dur="500" fill="hold"/>
                                        <p:tgtEl>
                                          <p:spTgt spid="5">
                                            <p:txEl>
                                              <p:pRg st="9" end="9"/>
                                            </p:txEl>
                                          </p:spTgt>
                                        </p:tgtEl>
                                        <p:attrNameLst>
                                          <p:attrName>fillcolor</p:attrName>
                                        </p:attrNameLst>
                                      </p:cBhvr>
                                      <p:to>
                                        <p:clrVal>
                                          <a:schemeClr val="accent2"/>
                                        </p:clrVal>
                                      </p:to>
                                    </p:set>
                                    <p:set>
                                      <p:cBhvr>
                                        <p:cTn id="62" dur="500" fill="hold"/>
                                        <p:tgtEl>
                                          <p:spTgt spid="5">
                                            <p:txEl>
                                              <p:pRg st="9" end="9"/>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41</a:t>
            </a:fld>
            <a:endParaRPr lang="en-US"/>
          </a:p>
        </p:txBody>
      </p:sp>
      <p:sp>
        <p:nvSpPr>
          <p:cNvPr id="4" name="Title 1"/>
          <p:cNvSpPr>
            <a:spLocks noGrp="1"/>
          </p:cNvSpPr>
          <p:nvPr>
            <p:ph type="title"/>
          </p:nvPr>
        </p:nvSpPr>
        <p:spPr/>
        <p:txBody>
          <a:bodyPr/>
          <a:lstStyle/>
          <a:p>
            <a:r>
              <a:rPr lang="en-US"/>
              <a:t>Amazon S3: Storage pricing (2 of 2)</a:t>
            </a:r>
          </a:p>
        </p:txBody>
      </p:sp>
      <p:sp>
        <p:nvSpPr>
          <p:cNvPr id="5" name="Content Placeholder 2"/>
          <p:cNvSpPr>
            <a:spLocks noGrp="1"/>
          </p:cNvSpPr>
          <p:nvPr>
            <p:ph sz="quarter" idx="21"/>
          </p:nvPr>
        </p:nvSpPr>
        <p:spPr/>
        <p:txBody>
          <a:bodyPr>
            <a:normAutofit fontScale="85000" lnSpcReduction="20000"/>
          </a:bodyPr>
          <a:lstStyle/>
          <a:p>
            <a:pPr marL="514350" indent="-514350">
              <a:buFont typeface="+mj-lt"/>
              <a:buAutoNum type="arabicPeriod" startAt="3"/>
            </a:pPr>
            <a:r>
              <a:rPr lang="en-US" b="1" dirty="0" smtClean="0">
                <a:solidFill>
                  <a:srgbClr val="C00000"/>
                </a:solidFill>
                <a:latin typeface="Amazon Ember" panose="020B0603020204020204" pitchFamily="34" charset="0"/>
                <a:ea typeface="Amazon Ember" panose="020B0603020204020204" pitchFamily="34" charset="0"/>
                <a:cs typeface="Amazon Ember" panose="020B0603020204020204" pitchFamily="34" charset="0"/>
              </a:rPr>
              <a:t>Requests</a:t>
            </a:r>
            <a:endParaRPr lang="en-US" b="1" dirty="0">
              <a:solidFill>
                <a:srgbClr val="C00000"/>
              </a:solidFill>
              <a:latin typeface="Amazon Ember" panose="020B0603020204020204" pitchFamily="34" charset="0"/>
              <a:ea typeface="Amazon Ember" panose="020B0603020204020204" pitchFamily="34" charset="0"/>
              <a:cs typeface="Amazon Ember" panose="020B0603020204020204" pitchFamily="34" charset="0"/>
            </a:endParaRPr>
          </a:p>
          <a:p>
            <a:pPr marL="922338" lvl="1" indent="-465138"/>
            <a:r>
              <a:rPr lang="en-US" sz="2800" dirty="0"/>
              <a:t>The number and type of requests </a:t>
            </a:r>
            <a:r>
              <a:rPr lang="en-US" sz="2800" b="1" dirty="0"/>
              <a:t>(GET, PUT, COPY)</a:t>
            </a:r>
            <a:endParaRPr lang="en-US" sz="2800" dirty="0"/>
          </a:p>
          <a:p>
            <a:pPr marL="922338" lvl="1" indent="-465138"/>
            <a:r>
              <a:rPr lang="en-US" sz="2800" dirty="0"/>
              <a:t>Type of requests:</a:t>
            </a:r>
          </a:p>
          <a:p>
            <a:pPr marL="1379538" lvl="2" indent="-465138"/>
            <a:r>
              <a:rPr lang="en-US" sz="2400" b="1" dirty="0"/>
              <a:t>GET</a:t>
            </a:r>
            <a:r>
              <a:rPr lang="en-US" sz="2400" dirty="0"/>
              <a:t> – </a:t>
            </a:r>
            <a:r>
              <a:rPr lang="en-US" sz="2400" b="1" dirty="0">
                <a:solidFill>
                  <a:srgbClr val="333399"/>
                </a:solidFill>
              </a:rPr>
              <a:t>Retrieves</a:t>
            </a:r>
            <a:r>
              <a:rPr lang="en-US" sz="2400" dirty="0"/>
              <a:t> an object from Amazon S3. You must have READ access to use this operation.</a:t>
            </a:r>
          </a:p>
          <a:p>
            <a:pPr marL="1379538" lvl="2" indent="-465138"/>
            <a:r>
              <a:rPr lang="en-US" sz="2400" b="1" dirty="0"/>
              <a:t>PUT</a:t>
            </a:r>
            <a:r>
              <a:rPr lang="en-US" sz="2400" dirty="0"/>
              <a:t> – </a:t>
            </a:r>
            <a:r>
              <a:rPr lang="en-US" sz="2400" b="1" dirty="0">
                <a:solidFill>
                  <a:srgbClr val="333399"/>
                </a:solidFill>
              </a:rPr>
              <a:t>Adds</a:t>
            </a:r>
            <a:r>
              <a:rPr lang="en-US" sz="2400" dirty="0"/>
              <a:t> an object to a bucket. You must have WRITE permissions on a bucket to add an object to it.</a:t>
            </a:r>
          </a:p>
          <a:p>
            <a:pPr marL="1379538" lvl="2" indent="-465138"/>
            <a:r>
              <a:rPr lang="en-US" sz="2400" b="1" dirty="0"/>
              <a:t>COPY</a:t>
            </a:r>
            <a:r>
              <a:rPr lang="en-US" sz="2400" dirty="0"/>
              <a:t> – Creates a </a:t>
            </a:r>
            <a:r>
              <a:rPr lang="en-US" sz="2400" b="1" dirty="0">
                <a:solidFill>
                  <a:srgbClr val="333399"/>
                </a:solidFill>
              </a:rPr>
              <a:t>copy</a:t>
            </a:r>
            <a:r>
              <a:rPr lang="en-US" sz="2400" dirty="0"/>
              <a:t> of an object that is already stored in Amazon S3. A COPY operation is the same as performing a GET and then a PUT</a:t>
            </a:r>
            <a:r>
              <a:rPr lang="en-US" sz="2400" dirty="0" smtClean="0"/>
              <a:t>.</a:t>
            </a:r>
          </a:p>
          <a:p>
            <a:pPr marL="1379538" lvl="2" indent="-465138"/>
            <a:r>
              <a:rPr lang="en-US" sz="2400" dirty="0" smtClean="0"/>
              <a:t>Different </a:t>
            </a:r>
            <a:r>
              <a:rPr lang="en-US" sz="2400" dirty="0"/>
              <a:t>rates for GET requests than other requests.</a:t>
            </a:r>
          </a:p>
          <a:p>
            <a:pPr marL="514350" indent="-514350">
              <a:buFont typeface="+mj-lt"/>
              <a:buAutoNum type="arabicPeriod" startAt="3"/>
            </a:pPr>
            <a:r>
              <a:rPr lang="en-US" b="1"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t>Data </a:t>
            </a:r>
            <a:r>
              <a:rPr lang="en-US" b="1" dirty="0" smtClean="0">
                <a:solidFill>
                  <a:srgbClr val="C00000"/>
                </a:solidFill>
                <a:latin typeface="Amazon Ember" panose="020B0603020204020204" pitchFamily="34" charset="0"/>
                <a:ea typeface="Amazon Ember" panose="020B0603020204020204" pitchFamily="34" charset="0"/>
                <a:cs typeface="Amazon Ember" panose="020B0603020204020204" pitchFamily="34" charset="0"/>
              </a:rPr>
              <a:t>transfer </a:t>
            </a:r>
            <a:endParaRPr lang="en-US" b="1" dirty="0">
              <a:solidFill>
                <a:srgbClr val="C00000"/>
              </a:solidFill>
              <a:latin typeface="Amazon Ember" panose="020B0603020204020204" pitchFamily="34" charset="0"/>
              <a:ea typeface="Amazon Ember" panose="020B0603020204020204" pitchFamily="34" charset="0"/>
              <a:cs typeface="Amazon Ember" panose="020B0603020204020204" pitchFamily="34" charset="0"/>
            </a:endParaRPr>
          </a:p>
          <a:p>
            <a:pPr marL="922338" lvl="1" indent="-465138"/>
            <a:r>
              <a:rPr lang="en-US" sz="2800" dirty="0"/>
              <a:t>Pricing is based on the </a:t>
            </a:r>
            <a:r>
              <a:rPr lang="en-US" sz="2800" b="1" dirty="0">
                <a:solidFill>
                  <a:srgbClr val="333399"/>
                </a:solidFill>
              </a:rPr>
              <a:t>amount of data </a:t>
            </a:r>
            <a:r>
              <a:rPr lang="en-US" sz="2800" dirty="0"/>
              <a:t>that is transferred out of the Amazon S3 Region</a:t>
            </a:r>
          </a:p>
          <a:p>
            <a:pPr marL="1379538" lvl="2" indent="-465138"/>
            <a:r>
              <a:rPr lang="en-US" sz="2400" dirty="0"/>
              <a:t>Data transfer in is free, but you incur charges for data that is transferred out.</a:t>
            </a:r>
          </a:p>
        </p:txBody>
      </p:sp>
    </p:spTree>
    <p:custDataLst>
      <p:tags r:id="rId1"/>
    </p:custDataLst>
    <p:extLst>
      <p:ext uri="{BB962C8B-B14F-4D97-AF65-F5344CB8AC3E}">
        <p14:creationId xmlns:p14="http://schemas.microsoft.com/office/powerpoint/2010/main" val="238033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0" end="0"/>
                                            </p:txEl>
                                          </p:spTgt>
                                        </p:tgtEl>
                                        <p:attrNameLst>
                                          <p:attrName>style.color</p:attrName>
                                        </p:attrNameLst>
                                      </p:cBhvr>
                                      <p:to>
                                        <p:clrVal>
                                          <a:schemeClr val="accent2"/>
                                        </p:clrVal>
                                      </p:to>
                                    </p:set>
                                    <p:set>
                                      <p:cBhvr>
                                        <p:cTn id="7" dur="500" fill="hold"/>
                                        <p:tgtEl>
                                          <p:spTgt spid="5">
                                            <p:txEl>
                                              <p:pRg st="0" end="0"/>
                                            </p:txEl>
                                          </p:spTgt>
                                        </p:tgtEl>
                                        <p:attrNameLst>
                                          <p:attrName>fillcolor</p:attrName>
                                        </p:attrNameLst>
                                      </p:cBhvr>
                                      <p:to>
                                        <p:clrVal>
                                          <a:schemeClr val="accent2"/>
                                        </p:clrVal>
                                      </p:to>
                                    </p:set>
                                    <p:set>
                                      <p:cBhvr>
                                        <p:cTn id="8" dur="500" fill="hold"/>
                                        <p:tgtEl>
                                          <p:spTgt spid="5">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1" end="1"/>
                                            </p:txEl>
                                          </p:spTgt>
                                        </p:tgtEl>
                                        <p:attrNameLst>
                                          <p:attrName>style.color</p:attrName>
                                        </p:attrNameLst>
                                      </p:cBhvr>
                                      <p:to>
                                        <p:clrVal>
                                          <a:schemeClr val="accent2"/>
                                        </p:clrVal>
                                      </p:to>
                                    </p:set>
                                    <p:set>
                                      <p:cBhvr>
                                        <p:cTn id="13" dur="500" fill="hold"/>
                                        <p:tgtEl>
                                          <p:spTgt spid="5">
                                            <p:txEl>
                                              <p:pRg st="1" end="1"/>
                                            </p:txEl>
                                          </p:spTgt>
                                        </p:tgtEl>
                                        <p:attrNameLst>
                                          <p:attrName>fillcolor</p:attrName>
                                        </p:attrNameLst>
                                      </p:cBhvr>
                                      <p:to>
                                        <p:clrVal>
                                          <a:schemeClr val="accent2"/>
                                        </p:clrVal>
                                      </p:to>
                                    </p:set>
                                    <p:set>
                                      <p:cBhvr>
                                        <p:cTn id="14" dur="500" fill="hold"/>
                                        <p:tgtEl>
                                          <p:spTgt spid="5">
                                            <p:txEl>
                                              <p:pRg st="1" end="1"/>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2" end="2"/>
                                            </p:txEl>
                                          </p:spTgt>
                                        </p:tgtEl>
                                        <p:attrNameLst>
                                          <p:attrName>style.color</p:attrName>
                                        </p:attrNameLst>
                                      </p:cBhvr>
                                      <p:to>
                                        <p:clrVal>
                                          <a:schemeClr val="accent2"/>
                                        </p:clrVal>
                                      </p:to>
                                    </p:set>
                                    <p:set>
                                      <p:cBhvr>
                                        <p:cTn id="19" dur="500" fill="hold"/>
                                        <p:tgtEl>
                                          <p:spTgt spid="5">
                                            <p:txEl>
                                              <p:pRg st="2" end="2"/>
                                            </p:txEl>
                                          </p:spTgt>
                                        </p:tgtEl>
                                        <p:attrNameLst>
                                          <p:attrName>fillcolor</p:attrName>
                                        </p:attrNameLst>
                                      </p:cBhvr>
                                      <p:to>
                                        <p:clrVal>
                                          <a:schemeClr val="accent2"/>
                                        </p:clrVal>
                                      </p:to>
                                    </p:set>
                                    <p:set>
                                      <p:cBhvr>
                                        <p:cTn id="20" dur="500" fill="hold"/>
                                        <p:tgtEl>
                                          <p:spTgt spid="5">
                                            <p:txEl>
                                              <p:pRg st="2" end="2"/>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3" end="3"/>
                                            </p:txEl>
                                          </p:spTgt>
                                        </p:tgtEl>
                                        <p:attrNameLst>
                                          <p:attrName>style.color</p:attrName>
                                        </p:attrNameLst>
                                      </p:cBhvr>
                                      <p:to>
                                        <p:clrVal>
                                          <a:schemeClr val="accent2"/>
                                        </p:clrVal>
                                      </p:to>
                                    </p:set>
                                    <p:set>
                                      <p:cBhvr>
                                        <p:cTn id="25" dur="500" fill="hold"/>
                                        <p:tgtEl>
                                          <p:spTgt spid="5">
                                            <p:txEl>
                                              <p:pRg st="3" end="3"/>
                                            </p:txEl>
                                          </p:spTgt>
                                        </p:tgtEl>
                                        <p:attrNameLst>
                                          <p:attrName>fillcolor</p:attrName>
                                        </p:attrNameLst>
                                      </p:cBhvr>
                                      <p:to>
                                        <p:clrVal>
                                          <a:schemeClr val="accent2"/>
                                        </p:clrVal>
                                      </p:to>
                                    </p:set>
                                    <p:set>
                                      <p:cBhvr>
                                        <p:cTn id="26" dur="500" fill="hold"/>
                                        <p:tgtEl>
                                          <p:spTgt spid="5">
                                            <p:txEl>
                                              <p:pRg st="3" end="3"/>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4" end="4"/>
                                            </p:txEl>
                                          </p:spTgt>
                                        </p:tgtEl>
                                        <p:attrNameLst>
                                          <p:attrName>style.color</p:attrName>
                                        </p:attrNameLst>
                                      </p:cBhvr>
                                      <p:to>
                                        <p:clrVal>
                                          <a:schemeClr val="accent2"/>
                                        </p:clrVal>
                                      </p:to>
                                    </p:set>
                                    <p:set>
                                      <p:cBhvr>
                                        <p:cTn id="31" dur="500" fill="hold"/>
                                        <p:tgtEl>
                                          <p:spTgt spid="5">
                                            <p:txEl>
                                              <p:pRg st="4" end="4"/>
                                            </p:txEl>
                                          </p:spTgt>
                                        </p:tgtEl>
                                        <p:attrNameLst>
                                          <p:attrName>fillcolor</p:attrName>
                                        </p:attrNameLst>
                                      </p:cBhvr>
                                      <p:to>
                                        <p:clrVal>
                                          <a:schemeClr val="accent2"/>
                                        </p:clrVal>
                                      </p:to>
                                    </p:set>
                                    <p:set>
                                      <p:cBhvr>
                                        <p:cTn id="32" dur="500" fill="hold"/>
                                        <p:tgtEl>
                                          <p:spTgt spid="5">
                                            <p:txEl>
                                              <p:pRg st="4" end="4"/>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16" presetClass="emph" presetSubtype="0" fill="hold" nodeType="clickEffect">
                                  <p:stCondLst>
                                    <p:cond delay="0"/>
                                  </p:stCondLst>
                                  <p:iterate type="lt">
                                    <p:tmPct val="4000"/>
                                  </p:iterate>
                                  <p:childTnLst>
                                    <p:set>
                                      <p:cBhvr override="childStyle">
                                        <p:cTn id="36" dur="500" fill="hold"/>
                                        <p:tgtEl>
                                          <p:spTgt spid="5">
                                            <p:txEl>
                                              <p:pRg st="5" end="5"/>
                                            </p:txEl>
                                          </p:spTgt>
                                        </p:tgtEl>
                                        <p:attrNameLst>
                                          <p:attrName>style.color</p:attrName>
                                        </p:attrNameLst>
                                      </p:cBhvr>
                                      <p:to>
                                        <p:clrVal>
                                          <a:schemeClr val="accent2"/>
                                        </p:clrVal>
                                      </p:to>
                                    </p:set>
                                    <p:set>
                                      <p:cBhvr>
                                        <p:cTn id="37" dur="500" fill="hold"/>
                                        <p:tgtEl>
                                          <p:spTgt spid="5">
                                            <p:txEl>
                                              <p:pRg st="5" end="5"/>
                                            </p:txEl>
                                          </p:spTgt>
                                        </p:tgtEl>
                                        <p:attrNameLst>
                                          <p:attrName>fillcolor</p:attrName>
                                        </p:attrNameLst>
                                      </p:cBhvr>
                                      <p:to>
                                        <p:clrVal>
                                          <a:schemeClr val="accent2"/>
                                        </p:clrVal>
                                      </p:to>
                                    </p:set>
                                    <p:set>
                                      <p:cBhvr>
                                        <p:cTn id="38" dur="500" fill="hold"/>
                                        <p:tgtEl>
                                          <p:spTgt spid="5">
                                            <p:txEl>
                                              <p:pRg st="5" end="5"/>
                                            </p:txEl>
                                          </p:spTgt>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16" presetClass="emph" presetSubtype="0" fill="hold" nodeType="clickEffect">
                                  <p:stCondLst>
                                    <p:cond delay="0"/>
                                  </p:stCondLst>
                                  <p:iterate type="lt">
                                    <p:tmPct val="4000"/>
                                  </p:iterate>
                                  <p:childTnLst>
                                    <p:set>
                                      <p:cBhvr override="childStyle">
                                        <p:cTn id="42" dur="500" fill="hold"/>
                                        <p:tgtEl>
                                          <p:spTgt spid="5">
                                            <p:txEl>
                                              <p:pRg st="6" end="6"/>
                                            </p:txEl>
                                          </p:spTgt>
                                        </p:tgtEl>
                                        <p:attrNameLst>
                                          <p:attrName>style.color</p:attrName>
                                        </p:attrNameLst>
                                      </p:cBhvr>
                                      <p:to>
                                        <p:clrVal>
                                          <a:schemeClr val="accent2"/>
                                        </p:clrVal>
                                      </p:to>
                                    </p:set>
                                    <p:set>
                                      <p:cBhvr>
                                        <p:cTn id="43" dur="500" fill="hold"/>
                                        <p:tgtEl>
                                          <p:spTgt spid="5">
                                            <p:txEl>
                                              <p:pRg st="6" end="6"/>
                                            </p:txEl>
                                          </p:spTgt>
                                        </p:tgtEl>
                                        <p:attrNameLst>
                                          <p:attrName>fillcolor</p:attrName>
                                        </p:attrNameLst>
                                      </p:cBhvr>
                                      <p:to>
                                        <p:clrVal>
                                          <a:schemeClr val="accent2"/>
                                        </p:clrVal>
                                      </p:to>
                                    </p:set>
                                    <p:set>
                                      <p:cBhvr>
                                        <p:cTn id="44" dur="500" fill="hold"/>
                                        <p:tgtEl>
                                          <p:spTgt spid="5">
                                            <p:txEl>
                                              <p:pRg st="6" end="6"/>
                                            </p:txEl>
                                          </p:spTgt>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16" presetClass="emph" presetSubtype="0" fill="hold" nodeType="clickEffect">
                                  <p:stCondLst>
                                    <p:cond delay="0"/>
                                  </p:stCondLst>
                                  <p:iterate type="lt">
                                    <p:tmPct val="4000"/>
                                  </p:iterate>
                                  <p:childTnLst>
                                    <p:set>
                                      <p:cBhvr override="childStyle">
                                        <p:cTn id="48" dur="500" fill="hold"/>
                                        <p:tgtEl>
                                          <p:spTgt spid="5">
                                            <p:txEl>
                                              <p:pRg st="7" end="7"/>
                                            </p:txEl>
                                          </p:spTgt>
                                        </p:tgtEl>
                                        <p:attrNameLst>
                                          <p:attrName>style.color</p:attrName>
                                        </p:attrNameLst>
                                      </p:cBhvr>
                                      <p:to>
                                        <p:clrVal>
                                          <a:schemeClr val="accent2"/>
                                        </p:clrVal>
                                      </p:to>
                                    </p:set>
                                    <p:set>
                                      <p:cBhvr>
                                        <p:cTn id="49" dur="500" fill="hold"/>
                                        <p:tgtEl>
                                          <p:spTgt spid="5">
                                            <p:txEl>
                                              <p:pRg st="7" end="7"/>
                                            </p:txEl>
                                          </p:spTgt>
                                        </p:tgtEl>
                                        <p:attrNameLst>
                                          <p:attrName>fillcolor</p:attrName>
                                        </p:attrNameLst>
                                      </p:cBhvr>
                                      <p:to>
                                        <p:clrVal>
                                          <a:schemeClr val="accent2"/>
                                        </p:clrVal>
                                      </p:to>
                                    </p:set>
                                    <p:set>
                                      <p:cBhvr>
                                        <p:cTn id="50" dur="500" fill="hold"/>
                                        <p:tgtEl>
                                          <p:spTgt spid="5">
                                            <p:txEl>
                                              <p:pRg st="7" end="7"/>
                                            </p:txEl>
                                          </p:spTgt>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16" presetClass="emph" presetSubtype="0" fill="hold" nodeType="clickEffect">
                                  <p:stCondLst>
                                    <p:cond delay="0"/>
                                  </p:stCondLst>
                                  <p:iterate type="lt">
                                    <p:tmPct val="4000"/>
                                  </p:iterate>
                                  <p:childTnLst>
                                    <p:set>
                                      <p:cBhvr override="childStyle">
                                        <p:cTn id="54" dur="500" fill="hold"/>
                                        <p:tgtEl>
                                          <p:spTgt spid="5">
                                            <p:txEl>
                                              <p:pRg st="8" end="8"/>
                                            </p:txEl>
                                          </p:spTgt>
                                        </p:tgtEl>
                                        <p:attrNameLst>
                                          <p:attrName>style.color</p:attrName>
                                        </p:attrNameLst>
                                      </p:cBhvr>
                                      <p:to>
                                        <p:clrVal>
                                          <a:schemeClr val="accent2"/>
                                        </p:clrVal>
                                      </p:to>
                                    </p:set>
                                    <p:set>
                                      <p:cBhvr>
                                        <p:cTn id="55" dur="500" fill="hold"/>
                                        <p:tgtEl>
                                          <p:spTgt spid="5">
                                            <p:txEl>
                                              <p:pRg st="8" end="8"/>
                                            </p:txEl>
                                          </p:spTgt>
                                        </p:tgtEl>
                                        <p:attrNameLst>
                                          <p:attrName>fillcolor</p:attrName>
                                        </p:attrNameLst>
                                      </p:cBhvr>
                                      <p:to>
                                        <p:clrVal>
                                          <a:schemeClr val="accent2"/>
                                        </p:clrVal>
                                      </p:to>
                                    </p:set>
                                    <p:set>
                                      <p:cBhvr>
                                        <p:cTn id="56" dur="500" fill="hold"/>
                                        <p:tgtEl>
                                          <p:spTgt spid="5">
                                            <p:txEl>
                                              <p:pRg st="8" end="8"/>
                                            </p:txEl>
                                          </p:spTgt>
                                        </p:tgtEl>
                                        <p:attrNameLst>
                                          <p:attrName>fill.type</p:attrName>
                                        </p:attrNameLst>
                                      </p:cBhvr>
                                      <p:to>
                                        <p:strVal val="solid"/>
                                      </p:to>
                                    </p:set>
                                  </p:childTnLst>
                                </p:cTn>
                              </p:par>
                            </p:childTnLst>
                          </p:cTn>
                        </p:par>
                      </p:childTnLst>
                    </p:cTn>
                  </p:par>
                  <p:par>
                    <p:cTn id="57" fill="hold">
                      <p:stCondLst>
                        <p:cond delay="indefinite"/>
                      </p:stCondLst>
                      <p:childTnLst>
                        <p:par>
                          <p:cTn id="58" fill="hold">
                            <p:stCondLst>
                              <p:cond delay="0"/>
                            </p:stCondLst>
                            <p:childTnLst>
                              <p:par>
                                <p:cTn id="59" presetID="16" presetClass="emph" presetSubtype="0" fill="hold" nodeType="clickEffect">
                                  <p:stCondLst>
                                    <p:cond delay="0"/>
                                  </p:stCondLst>
                                  <p:iterate type="lt">
                                    <p:tmPct val="4000"/>
                                  </p:iterate>
                                  <p:childTnLst>
                                    <p:set>
                                      <p:cBhvr override="childStyle">
                                        <p:cTn id="60" dur="500" fill="hold"/>
                                        <p:tgtEl>
                                          <p:spTgt spid="5">
                                            <p:txEl>
                                              <p:pRg st="9" end="9"/>
                                            </p:txEl>
                                          </p:spTgt>
                                        </p:tgtEl>
                                        <p:attrNameLst>
                                          <p:attrName>style.color</p:attrName>
                                        </p:attrNameLst>
                                      </p:cBhvr>
                                      <p:to>
                                        <p:clrVal>
                                          <a:schemeClr val="accent2"/>
                                        </p:clrVal>
                                      </p:to>
                                    </p:set>
                                    <p:set>
                                      <p:cBhvr>
                                        <p:cTn id="61" dur="500" fill="hold"/>
                                        <p:tgtEl>
                                          <p:spTgt spid="5">
                                            <p:txEl>
                                              <p:pRg st="9" end="9"/>
                                            </p:txEl>
                                          </p:spTgt>
                                        </p:tgtEl>
                                        <p:attrNameLst>
                                          <p:attrName>fillcolor</p:attrName>
                                        </p:attrNameLst>
                                      </p:cBhvr>
                                      <p:to>
                                        <p:clrVal>
                                          <a:schemeClr val="accent2"/>
                                        </p:clrVal>
                                      </p:to>
                                    </p:set>
                                    <p:set>
                                      <p:cBhvr>
                                        <p:cTn id="62" dur="500" fill="hold"/>
                                        <p:tgtEl>
                                          <p:spTgt spid="5">
                                            <p:txEl>
                                              <p:pRg st="9" end="9"/>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pPr/>
              <a:t>42</a:t>
            </a:fld>
            <a:endParaRPr lang="en-US"/>
          </a:p>
        </p:txBody>
      </p:sp>
      <p:sp>
        <p:nvSpPr>
          <p:cNvPr id="3" name="Title 2">
            <a:extLst>
              <a:ext uri="{FF2B5EF4-FFF2-40B4-BE49-F238E27FC236}">
                <a16:creationId xmlns:a16="http://schemas.microsoft.com/office/drawing/2014/main" xmlns="" id="{34A9215D-56A1-C14C-8D1D-ECD06964D449}"/>
              </a:ext>
            </a:extLst>
          </p:cNvPr>
          <p:cNvSpPr>
            <a:spLocks noGrp="1"/>
          </p:cNvSpPr>
          <p:nvPr>
            <p:ph type="ctrTitle"/>
          </p:nvPr>
        </p:nvSpPr>
        <p:spPr/>
        <p:txBody>
          <a:bodyPr/>
          <a:lstStyle/>
          <a:p>
            <a:r>
              <a:rPr lang="en-US"/>
              <a:t>Section 2 key takeaways</a:t>
            </a:r>
          </a:p>
        </p:txBody>
      </p:sp>
      <p:sp>
        <p:nvSpPr>
          <p:cNvPr id="5" name="Content Placeholder 4">
            <a:extLst>
              <a:ext uri="{FF2B5EF4-FFF2-40B4-BE49-F238E27FC236}">
                <a16:creationId xmlns:a16="http://schemas.microsoft.com/office/drawing/2014/main" xmlns="" id="{5DED86B2-95F3-E144-93EC-D7312615DDBA}"/>
              </a:ext>
            </a:extLst>
          </p:cNvPr>
          <p:cNvSpPr>
            <a:spLocks noGrp="1"/>
          </p:cNvSpPr>
          <p:nvPr>
            <p:ph type="body" idx="1"/>
          </p:nvPr>
        </p:nvSpPr>
        <p:spPr/>
        <p:txBody>
          <a:bodyPr/>
          <a:lstStyle/>
          <a:p>
            <a:pPr algn="just"/>
            <a:r>
              <a:rPr lang="en-US" dirty="0"/>
              <a:t>Amazon S3 is a </a:t>
            </a:r>
            <a:r>
              <a:rPr lang="en-US" b="1" dirty="0">
                <a:solidFill>
                  <a:srgbClr val="333399"/>
                </a:solidFill>
              </a:rPr>
              <a:t>fully managed </a:t>
            </a:r>
            <a:r>
              <a:rPr lang="en-US" dirty="0"/>
              <a:t>cloud storage service.</a:t>
            </a:r>
          </a:p>
          <a:p>
            <a:pPr algn="just"/>
            <a:endParaRPr lang="en-US" dirty="0" smtClean="0"/>
          </a:p>
          <a:p>
            <a:pPr algn="just"/>
            <a:r>
              <a:rPr lang="en-US" dirty="0" smtClean="0"/>
              <a:t>You </a:t>
            </a:r>
            <a:r>
              <a:rPr lang="en-US" dirty="0"/>
              <a:t>can store a virtually </a:t>
            </a:r>
            <a:r>
              <a:rPr lang="en-US" b="1" dirty="0">
                <a:solidFill>
                  <a:srgbClr val="333399"/>
                </a:solidFill>
              </a:rPr>
              <a:t>unlimited</a:t>
            </a:r>
            <a:r>
              <a:rPr lang="en-US" dirty="0"/>
              <a:t> number of objects.</a:t>
            </a:r>
          </a:p>
          <a:p>
            <a:pPr algn="just"/>
            <a:endParaRPr lang="en-US" dirty="0" smtClean="0"/>
          </a:p>
          <a:p>
            <a:pPr algn="just"/>
            <a:r>
              <a:rPr lang="en-US" dirty="0" smtClean="0"/>
              <a:t>You </a:t>
            </a:r>
            <a:r>
              <a:rPr lang="en-US" b="1" dirty="0">
                <a:solidFill>
                  <a:srgbClr val="333399"/>
                </a:solidFill>
              </a:rPr>
              <a:t>pay</a:t>
            </a:r>
            <a:r>
              <a:rPr lang="en-US" dirty="0">
                <a:solidFill>
                  <a:srgbClr val="333399"/>
                </a:solidFill>
              </a:rPr>
              <a:t> </a:t>
            </a:r>
            <a:r>
              <a:rPr lang="en-US" dirty="0"/>
              <a:t>for only what you use.</a:t>
            </a:r>
          </a:p>
          <a:p>
            <a:pPr algn="just"/>
            <a:endParaRPr lang="en-US" dirty="0" smtClean="0"/>
          </a:p>
          <a:p>
            <a:pPr algn="just"/>
            <a:r>
              <a:rPr lang="en-US" dirty="0" smtClean="0"/>
              <a:t>You </a:t>
            </a:r>
            <a:r>
              <a:rPr lang="en-US" dirty="0"/>
              <a:t>can </a:t>
            </a:r>
            <a:r>
              <a:rPr lang="en-US" b="1" dirty="0">
                <a:solidFill>
                  <a:srgbClr val="333399"/>
                </a:solidFill>
              </a:rPr>
              <a:t>access</a:t>
            </a:r>
            <a:r>
              <a:rPr lang="en-US" dirty="0"/>
              <a:t> Amazon S3 at any time from anywhere through a URL</a:t>
            </a:r>
            <a:r>
              <a:rPr lang="en-US" dirty="0" smtClean="0"/>
              <a:t>.</a:t>
            </a:r>
          </a:p>
          <a:p>
            <a:pPr algn="just"/>
            <a:r>
              <a:rPr lang="en-US" dirty="0" smtClean="0"/>
              <a:t>Amazon </a:t>
            </a:r>
            <a:r>
              <a:rPr lang="en-US" dirty="0"/>
              <a:t>S3 offers rich </a:t>
            </a:r>
            <a:r>
              <a:rPr lang="en-US" b="1" dirty="0">
                <a:solidFill>
                  <a:srgbClr val="333399"/>
                </a:solidFill>
              </a:rPr>
              <a:t>security</a:t>
            </a:r>
            <a:r>
              <a:rPr lang="en-US" dirty="0"/>
              <a:t> controls.</a:t>
            </a:r>
          </a:p>
        </p:txBody>
      </p:sp>
      <p:pic>
        <p:nvPicPr>
          <p:cNvPr id="6" name="Picture Placeholder 6">
            <a:extLst>
              <a:ext uri="{FF2B5EF4-FFF2-40B4-BE49-F238E27FC236}">
                <a16:creationId xmlns:a16="http://schemas.microsoft.com/office/drawing/2014/main" xmlns=""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12780866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xmlns="" id="{A9D071E9-1886-4EB3-B517-57EE3BACB16F}"/>
              </a:ext>
            </a:extLst>
          </p:cNvPr>
          <p:cNvSpPr>
            <a:spLocks noGrp="1"/>
          </p:cNvSpPr>
          <p:nvPr>
            <p:ph type="sldNum" sz="quarter" idx="20"/>
          </p:nvPr>
        </p:nvSpPr>
        <p:spPr/>
        <p:txBody>
          <a:bodyPr/>
          <a:lstStyle/>
          <a:p>
            <a:fld id="{B23121D6-781A-4B6C-8D9B-3A8188A614AE}" type="slidenum">
              <a:rPr lang="en-US" smtClean="0"/>
              <a:t>43</a:t>
            </a:fld>
            <a:endParaRPr lang="en-US"/>
          </a:p>
        </p:txBody>
      </p:sp>
      <p:sp>
        <p:nvSpPr>
          <p:cNvPr id="2" name="Title 1">
            <a:extLst>
              <a:ext uri="{FF2B5EF4-FFF2-40B4-BE49-F238E27FC236}">
                <a16:creationId xmlns:a16="http://schemas.microsoft.com/office/drawing/2014/main" xmlns="" id="{9B11474D-3771-4F25-8A94-0EF301AE2062}"/>
              </a:ext>
            </a:extLst>
          </p:cNvPr>
          <p:cNvSpPr>
            <a:spLocks noGrp="1"/>
          </p:cNvSpPr>
          <p:nvPr>
            <p:ph type="title"/>
          </p:nvPr>
        </p:nvSpPr>
        <p:spPr/>
        <p:txBody>
          <a:bodyPr/>
          <a:lstStyle/>
          <a:p>
            <a:r>
              <a:rPr lang="en-US"/>
              <a:t>Thank you</a:t>
            </a:r>
          </a:p>
        </p:txBody>
      </p:sp>
      <p:sp>
        <p:nvSpPr>
          <p:cNvPr id="6" name="Text Placeholder 5">
            <a:extLst>
              <a:ext uri="{FF2B5EF4-FFF2-40B4-BE49-F238E27FC236}">
                <a16:creationId xmlns:a16="http://schemas.microsoft.com/office/drawing/2014/main" xmlns="" id="{37D19DB1-8CC4-4D1C-8D48-67540AF80AAD}"/>
              </a:ext>
            </a:extLst>
          </p:cNvPr>
          <p:cNvSpPr>
            <a:spLocks noGrp="1"/>
          </p:cNvSpPr>
          <p:nvPr>
            <p:ph type="body" sz="quarter" idx="21"/>
          </p:nvPr>
        </p:nvSpPr>
        <p:spPr>
          <a:xfrm>
            <a:off x="2551176" y="5212079"/>
            <a:ext cx="9637776" cy="400110"/>
          </a:xfrm>
        </p:spPr>
        <p:txBody>
          <a:bodyPr/>
          <a:lstStyle/>
          <a:p>
            <a:r>
              <a:rPr lang="en-US"/>
              <a:t>All </a:t>
            </a:r>
            <a:r>
              <a:rPr lang="en-US" dirty="0"/>
              <a:t>trademarks are the property of their owners.</a:t>
            </a:r>
          </a:p>
        </p:txBody>
      </p:sp>
    </p:spTree>
    <p:custDataLst>
      <p:tags r:id="rId1"/>
    </p:custDataLst>
    <p:extLst>
      <p:ext uri="{BB962C8B-B14F-4D97-AF65-F5344CB8AC3E}">
        <p14:creationId xmlns:p14="http://schemas.microsoft.com/office/powerpoint/2010/main" val="1395873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5</a:t>
            </a:fld>
            <a:endParaRPr lang="en-US"/>
          </a:p>
        </p:txBody>
      </p:sp>
      <p:sp>
        <p:nvSpPr>
          <p:cNvPr id="2" name="Title 1"/>
          <p:cNvSpPr>
            <a:spLocks noGrp="1"/>
          </p:cNvSpPr>
          <p:nvPr>
            <p:ph type="title"/>
          </p:nvPr>
        </p:nvSpPr>
        <p:spPr/>
        <p:txBody>
          <a:bodyPr/>
          <a:lstStyle/>
          <a:p>
            <a:r>
              <a:rPr lang="en-US">
                <a:latin typeface="+mj-lt"/>
              </a:rPr>
              <a:t>Core AWS services</a:t>
            </a:r>
          </a:p>
        </p:txBody>
      </p:sp>
      <p:sp>
        <p:nvSpPr>
          <p:cNvPr id="60" name="TextBox 59" descr="Amazon VPC"/>
          <p:cNvSpPr txBox="1"/>
          <p:nvPr/>
        </p:nvSpPr>
        <p:spPr>
          <a:xfrm>
            <a:off x="231645" y="4199937"/>
            <a:ext cx="2842862" cy="1247249"/>
          </a:xfrm>
          <a:prstGeom prst="rect">
            <a:avLst/>
          </a:prstGeom>
          <a:noFill/>
        </p:spPr>
        <p:txBody>
          <a:bodyPr wrap="square" lIns="0" tIns="0" rIns="0" bIns="0" rtlCol="0" anchor="t">
            <a:noAutofit/>
          </a:bodyPr>
          <a:lstStyle/>
          <a:p>
            <a:pPr algn="ctr"/>
            <a:r>
              <a:rPr lang="en-US" sz="2400" b="1">
                <a:ea typeface="Amazon Ember" panose="020B0603020204020204" pitchFamily="34" charset="0"/>
                <a:cs typeface="Amazon Ember" panose="020B0603020204020204" pitchFamily="34" charset="0"/>
              </a:rPr>
              <a:t>Amazon Virtual Private Cloud (Amazon VPC)</a:t>
            </a:r>
          </a:p>
        </p:txBody>
      </p:sp>
      <p:sp>
        <p:nvSpPr>
          <p:cNvPr id="34" name="TextBox 33" descr="Amazon EC2"/>
          <p:cNvSpPr txBox="1"/>
          <p:nvPr/>
        </p:nvSpPr>
        <p:spPr>
          <a:xfrm>
            <a:off x="3117656" y="4212521"/>
            <a:ext cx="2313197" cy="925262"/>
          </a:xfrm>
          <a:prstGeom prst="rect">
            <a:avLst/>
          </a:prstGeom>
          <a:noFill/>
        </p:spPr>
        <p:txBody>
          <a:bodyPr wrap="square" lIns="0" tIns="0" rIns="0" bIns="0" rtlCol="0" anchor="t">
            <a:noAutofit/>
          </a:bodyPr>
          <a:lstStyle/>
          <a:p>
            <a:pPr algn="ctr"/>
            <a:r>
              <a:rPr lang="en-US" sz="2400" b="1">
                <a:ea typeface="Amazon Ember" panose="020B0603020204020204" pitchFamily="34" charset="0"/>
                <a:cs typeface="Amazon Ember" panose="020B0603020204020204" pitchFamily="34" charset="0"/>
              </a:rPr>
              <a:t>Amazon Elastic Compute Cloud (Amazon EC2)</a:t>
            </a:r>
          </a:p>
        </p:txBody>
      </p:sp>
      <p:pic>
        <p:nvPicPr>
          <p:cNvPr id="24" name="Graphic 23">
            <a:extLst>
              <a:ext uri="{FF2B5EF4-FFF2-40B4-BE49-F238E27FC236}">
                <a16:creationId xmlns:a16="http://schemas.microsoft.com/office/drawing/2014/main" xmlns="" id="{2E54E173-32B9-4BB8-B85D-9BD822A56B9C}"/>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09985" y="2606367"/>
            <a:ext cx="1486183" cy="1486183"/>
          </a:xfrm>
          <a:prstGeom prst="rect">
            <a:avLst/>
          </a:prstGeom>
        </p:spPr>
      </p:pic>
      <p:pic>
        <p:nvPicPr>
          <p:cNvPr id="25" name="Graphic 24">
            <a:extLst>
              <a:ext uri="{FF2B5EF4-FFF2-40B4-BE49-F238E27FC236}">
                <a16:creationId xmlns:a16="http://schemas.microsoft.com/office/drawing/2014/main" xmlns="" id="{118DEC31-35F5-4429-8D0B-EC016FD7B748}"/>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531164" y="2606367"/>
            <a:ext cx="1486183" cy="1486183"/>
          </a:xfrm>
          <a:prstGeom prst="rect">
            <a:avLst/>
          </a:prstGeom>
        </p:spPr>
      </p:pic>
      <p:grpSp>
        <p:nvGrpSpPr>
          <p:cNvPr id="3" name="Group 2" descr="Storage includes the following services: Amazon S3, Amazon EBS, Amazon EFS, Amazon S3 Glacier.">
            <a:extLst>
              <a:ext uri="{FF2B5EF4-FFF2-40B4-BE49-F238E27FC236}">
                <a16:creationId xmlns:a16="http://schemas.microsoft.com/office/drawing/2014/main" xmlns="" id="{465A86E8-EA36-50E3-9F3B-3164A658B0D4}"/>
              </a:ext>
            </a:extLst>
          </p:cNvPr>
          <p:cNvGrpSpPr/>
          <p:nvPr/>
        </p:nvGrpSpPr>
        <p:grpSpPr>
          <a:xfrm>
            <a:off x="5964891" y="1227611"/>
            <a:ext cx="2734973" cy="3617753"/>
            <a:chOff x="5964891" y="1227611"/>
            <a:chExt cx="2734973" cy="3617753"/>
          </a:xfrm>
        </p:grpSpPr>
        <p:sp>
          <p:nvSpPr>
            <p:cNvPr id="31" name="Rounded Rectangle 30" descr="four storage services.">
              <a:extLst>
                <a:ext uri="{C183D7F6-B498-43B3-948B-1728B52AA6E4}">
                  <adec:decorative xmlns:adec="http://schemas.microsoft.com/office/drawing/2017/decorative" xmlns="" val="0"/>
                </a:ext>
              </a:extLst>
            </p:cNvPr>
            <p:cNvSpPr/>
            <p:nvPr/>
          </p:nvSpPr>
          <p:spPr>
            <a:xfrm>
              <a:off x="5964891" y="1227611"/>
              <a:ext cx="2734973" cy="3179095"/>
            </a:xfrm>
            <a:prstGeom prst="roundRect">
              <a:avLst>
                <a:gd name="adj" fmla="val 12488"/>
              </a:avLst>
            </a:prstGeom>
            <a:solidFill>
              <a:schemeClr val="bg1">
                <a:lumMod val="85000"/>
              </a:schemeClr>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sz="2400">
                <a:ea typeface="Amazon Ember" panose="020B0603020204020204" pitchFamily="34" charset="0"/>
                <a:cs typeface="Amazon Ember" panose="020B0603020204020204" pitchFamily="34" charset="0"/>
              </a:endParaRPr>
            </a:p>
          </p:txBody>
        </p:sp>
        <p:sp>
          <p:nvSpPr>
            <p:cNvPr id="39" name="TextBox 21">
              <a:extLst>
                <a:ext uri="{C183D7F6-B498-43B3-948B-1728B52AA6E4}">
                  <adec:decorative xmlns:adec="http://schemas.microsoft.com/office/drawing/2017/decorative" xmlns="" val="1"/>
                </a:ext>
              </a:extLst>
            </p:cNvPr>
            <p:cNvSpPr txBox="1"/>
            <p:nvPr/>
          </p:nvSpPr>
          <p:spPr>
            <a:xfrm>
              <a:off x="6277988" y="2167408"/>
              <a:ext cx="988541" cy="465219"/>
            </a:xfrm>
            <a:prstGeom prst="rect">
              <a:avLst/>
            </a:prstGeom>
            <a:noFill/>
          </p:spPr>
          <p:txBody>
            <a:bodyPr wrap="square" lIns="0" tIns="0" rIns="0" bIns="0" rtlCol="0" anchor="t">
              <a:noAutofit/>
            </a:bodyPr>
            <a:lstStyle/>
            <a:p>
              <a:pPr algn="ctr">
                <a:lnSpc>
                  <a:spcPct val="90000"/>
                </a:lnSpc>
              </a:pPr>
              <a:r>
                <a:rPr lang="en-US" sz="1600">
                  <a:ea typeface="Amazon Ember" panose="020B0603020204020204" pitchFamily="34" charset="0"/>
                  <a:cs typeface="Amazon Ember" panose="020B0603020204020204" pitchFamily="34" charset="0"/>
                </a:rPr>
                <a:t>Amazon S3</a:t>
              </a:r>
            </a:p>
          </p:txBody>
        </p:sp>
        <p:sp>
          <p:nvSpPr>
            <p:cNvPr id="40" name="TextBox 31">
              <a:extLst>
                <a:ext uri="{C183D7F6-B498-43B3-948B-1728B52AA6E4}">
                  <adec:decorative xmlns:adec="http://schemas.microsoft.com/office/drawing/2017/decorative" xmlns="" val="1"/>
                </a:ext>
              </a:extLst>
            </p:cNvPr>
            <p:cNvSpPr txBox="1"/>
            <p:nvPr/>
          </p:nvSpPr>
          <p:spPr>
            <a:xfrm>
              <a:off x="7432323" y="3745335"/>
              <a:ext cx="994209" cy="575359"/>
            </a:xfrm>
            <a:prstGeom prst="rect">
              <a:avLst/>
            </a:prstGeom>
            <a:noFill/>
          </p:spPr>
          <p:txBody>
            <a:bodyPr wrap="square" lIns="0" tIns="0" rIns="0" bIns="0" rtlCol="0" anchor="t">
              <a:noAutofit/>
            </a:bodyPr>
            <a:lstStyle/>
            <a:p>
              <a:pPr algn="ctr">
                <a:lnSpc>
                  <a:spcPct val="90000"/>
                </a:lnSpc>
              </a:pPr>
              <a:r>
                <a:rPr lang="en-US" sz="1600">
                  <a:ea typeface="Amazon Ember" panose="020B0603020204020204" pitchFamily="34" charset="0"/>
                  <a:cs typeface="Amazon Ember" panose="020B0603020204020204" pitchFamily="34" charset="0"/>
                </a:rPr>
                <a:t>Amazon S3 Glacier</a:t>
              </a:r>
            </a:p>
          </p:txBody>
        </p:sp>
        <p:sp>
          <p:nvSpPr>
            <p:cNvPr id="41" name="TextBox 32">
              <a:extLst>
                <a:ext uri="{C183D7F6-B498-43B3-948B-1728B52AA6E4}">
                  <adec:decorative xmlns:adec="http://schemas.microsoft.com/office/drawing/2017/decorative" xmlns="" val="1"/>
                </a:ext>
              </a:extLst>
            </p:cNvPr>
            <p:cNvSpPr txBox="1"/>
            <p:nvPr/>
          </p:nvSpPr>
          <p:spPr>
            <a:xfrm>
              <a:off x="7446819" y="2150999"/>
              <a:ext cx="965217" cy="646805"/>
            </a:xfrm>
            <a:prstGeom prst="rect">
              <a:avLst/>
            </a:prstGeom>
            <a:noFill/>
          </p:spPr>
          <p:txBody>
            <a:bodyPr wrap="square" lIns="0" tIns="0" rIns="0" bIns="0" rtlCol="0" anchor="t">
              <a:noAutofit/>
            </a:bodyPr>
            <a:lstStyle/>
            <a:p>
              <a:pPr algn="ctr">
                <a:lnSpc>
                  <a:spcPct val="90000"/>
                </a:lnSpc>
              </a:pPr>
              <a:r>
                <a:rPr lang="en-US" sz="1600">
                  <a:ea typeface="Amazon Ember" panose="020B0603020204020204" pitchFamily="34" charset="0"/>
                  <a:cs typeface="Amazon Ember" panose="020B0603020204020204" pitchFamily="34" charset="0"/>
                </a:rPr>
                <a:t>Amazon EBS</a:t>
              </a:r>
            </a:p>
          </p:txBody>
        </p:sp>
        <p:sp>
          <p:nvSpPr>
            <p:cNvPr id="59" name="TextBox 58">
              <a:extLst>
                <a:ext uri="{C183D7F6-B498-43B3-948B-1728B52AA6E4}">
                  <adec:decorative xmlns:adec="http://schemas.microsoft.com/office/drawing/2017/decorative" xmlns="" val="1"/>
                </a:ext>
              </a:extLst>
            </p:cNvPr>
            <p:cNvSpPr txBox="1"/>
            <p:nvPr/>
          </p:nvSpPr>
          <p:spPr>
            <a:xfrm>
              <a:off x="6118818" y="3737973"/>
              <a:ext cx="1306880" cy="520310"/>
            </a:xfrm>
            <a:prstGeom prst="rect">
              <a:avLst/>
            </a:prstGeom>
            <a:noFill/>
          </p:spPr>
          <p:txBody>
            <a:bodyPr wrap="square" lIns="0" tIns="0" rIns="0" bIns="0" rtlCol="0" anchor="t">
              <a:noAutofit/>
            </a:bodyPr>
            <a:lstStyle/>
            <a:p>
              <a:pPr algn="ctr">
                <a:lnSpc>
                  <a:spcPct val="90000"/>
                </a:lnSpc>
              </a:pPr>
              <a:r>
                <a:rPr lang="en-US" sz="1600">
                  <a:ea typeface="Amazon Ember" panose="020B0603020204020204" pitchFamily="34" charset="0"/>
                  <a:cs typeface="Amazon Ember" panose="020B0603020204020204" pitchFamily="34" charset="0"/>
                </a:rPr>
                <a:t>Amazon </a:t>
              </a:r>
            </a:p>
            <a:p>
              <a:pPr algn="ctr">
                <a:lnSpc>
                  <a:spcPct val="90000"/>
                </a:lnSpc>
              </a:pPr>
              <a:r>
                <a:rPr lang="en-US" sz="1600">
                  <a:ea typeface="Amazon Ember" panose="020B0603020204020204" pitchFamily="34" charset="0"/>
                  <a:cs typeface="Amazon Ember" panose="020B0603020204020204" pitchFamily="34" charset="0"/>
                </a:rPr>
                <a:t>EFS</a:t>
              </a:r>
            </a:p>
          </p:txBody>
        </p:sp>
        <p:sp>
          <p:nvSpPr>
            <p:cNvPr id="23" name="TextBox 3" descr="Storage.">
              <a:extLst>
                <a:ext uri="{FF2B5EF4-FFF2-40B4-BE49-F238E27FC236}">
                  <a16:creationId xmlns:a16="http://schemas.microsoft.com/office/drawing/2014/main" xmlns="" id="{B7D15E15-7DB1-3347-9819-AE36FDCE02BC}"/>
                </a:ext>
              </a:extLst>
            </p:cNvPr>
            <p:cNvSpPr txBox="1"/>
            <p:nvPr/>
          </p:nvSpPr>
          <p:spPr>
            <a:xfrm>
              <a:off x="6349499" y="4476032"/>
              <a:ext cx="1865156" cy="369332"/>
            </a:xfrm>
            <a:prstGeom prst="rect">
              <a:avLst/>
            </a:prstGeom>
            <a:noFill/>
          </p:spPr>
          <p:txBody>
            <a:bodyPr wrap="square" lIns="0" tIns="0" rIns="0" bIns="0" rtlCol="0" anchor="t">
              <a:spAutoFit/>
            </a:bodyPr>
            <a:lstStyle/>
            <a:p>
              <a:pPr algn="ctr"/>
              <a:r>
                <a:rPr lang="en-US" sz="2400" b="1">
                  <a:ea typeface="Amazon Ember" panose="020B0603020204020204" pitchFamily="34" charset="0"/>
                  <a:cs typeface="Amazon Ember" panose="020B0603020204020204" pitchFamily="34" charset="0"/>
                </a:rPr>
                <a:t>Storage</a:t>
              </a:r>
            </a:p>
          </p:txBody>
        </p:sp>
        <p:pic>
          <p:nvPicPr>
            <p:cNvPr id="29" name="Graphic 28">
              <a:extLst>
                <a:ext uri="{FF2B5EF4-FFF2-40B4-BE49-F238E27FC236}">
                  <a16:creationId xmlns:a16="http://schemas.microsoft.com/office/drawing/2014/main" xmlns="" id="{B370BD15-618E-48BF-B28B-4BA19F0321E6}"/>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416658" y="2959896"/>
              <a:ext cx="711200" cy="711200"/>
            </a:xfrm>
            <a:prstGeom prst="rect">
              <a:avLst/>
            </a:prstGeom>
          </p:spPr>
        </p:pic>
        <p:pic>
          <p:nvPicPr>
            <p:cNvPr id="30" name="Graphic 29">
              <a:extLst>
                <a:ext uri="{FF2B5EF4-FFF2-40B4-BE49-F238E27FC236}">
                  <a16:creationId xmlns:a16="http://schemas.microsoft.com/office/drawing/2014/main" xmlns="" id="{8C565046-E4AE-4044-9F5D-AF8739EF7761}"/>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573827" y="2957106"/>
              <a:ext cx="711200" cy="711200"/>
            </a:xfrm>
            <a:prstGeom prst="rect">
              <a:avLst/>
            </a:prstGeom>
          </p:spPr>
        </p:pic>
        <p:pic>
          <p:nvPicPr>
            <p:cNvPr id="37" name="Graphic 36">
              <a:extLst>
                <a:ext uri="{FF2B5EF4-FFF2-40B4-BE49-F238E27FC236}">
                  <a16:creationId xmlns:a16="http://schemas.microsoft.com/office/drawing/2014/main" xmlns="" id="{87D6F491-7B98-49CC-938D-210A2505D498}"/>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573827" y="1357863"/>
              <a:ext cx="711200" cy="711200"/>
            </a:xfrm>
            <a:prstGeom prst="rect">
              <a:avLst/>
            </a:prstGeom>
          </p:spPr>
        </p:pic>
        <p:pic>
          <p:nvPicPr>
            <p:cNvPr id="43" name="Graphic 42">
              <a:extLst>
                <a:ext uri="{FF2B5EF4-FFF2-40B4-BE49-F238E27FC236}">
                  <a16:creationId xmlns:a16="http://schemas.microsoft.com/office/drawing/2014/main" xmlns="" id="{35978C94-8290-497B-8428-B94D4BFBF0EA}"/>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6416658" y="1393610"/>
              <a:ext cx="711200" cy="711200"/>
            </a:xfrm>
            <a:prstGeom prst="rect">
              <a:avLst/>
            </a:prstGeom>
          </p:spPr>
        </p:pic>
      </p:grpSp>
      <p:grpSp>
        <p:nvGrpSpPr>
          <p:cNvPr id="4" name="Group 3" descr="Database includes the following services: Amazon Relational Database Service and Amazon DynamoDB">
            <a:extLst>
              <a:ext uri="{FF2B5EF4-FFF2-40B4-BE49-F238E27FC236}">
                <a16:creationId xmlns:a16="http://schemas.microsoft.com/office/drawing/2014/main" xmlns="" id="{20F4151F-48C1-E5C2-B265-4941D640A041}"/>
              </a:ext>
            </a:extLst>
          </p:cNvPr>
          <p:cNvGrpSpPr/>
          <p:nvPr/>
        </p:nvGrpSpPr>
        <p:grpSpPr>
          <a:xfrm>
            <a:off x="5750355" y="4993893"/>
            <a:ext cx="3238924" cy="1621251"/>
            <a:chOff x="5750355" y="4993893"/>
            <a:chExt cx="3238924" cy="1621251"/>
          </a:xfrm>
        </p:grpSpPr>
        <p:sp>
          <p:nvSpPr>
            <p:cNvPr id="53" name="TextBox 35" descr="Amazon RDS."/>
            <p:cNvSpPr txBox="1"/>
            <p:nvPr/>
          </p:nvSpPr>
          <p:spPr>
            <a:xfrm>
              <a:off x="5750355" y="5771970"/>
              <a:ext cx="1865155" cy="465219"/>
            </a:xfrm>
            <a:prstGeom prst="rect">
              <a:avLst/>
            </a:prstGeom>
            <a:noFill/>
          </p:spPr>
          <p:txBody>
            <a:bodyPr wrap="square" lIns="0" tIns="0" rIns="0" bIns="0" rtlCol="0" anchor="t">
              <a:noAutofit/>
            </a:bodyPr>
            <a:lstStyle/>
            <a:p>
              <a:pPr algn="ctr">
                <a:lnSpc>
                  <a:spcPct val="90000"/>
                </a:lnSpc>
              </a:pPr>
              <a:r>
                <a:rPr lang="en-US" sz="1600"/>
                <a:t>Amazon Relational</a:t>
              </a:r>
            </a:p>
            <a:p>
              <a:pPr algn="ctr">
                <a:lnSpc>
                  <a:spcPct val="90000"/>
                </a:lnSpc>
              </a:pPr>
              <a:r>
                <a:rPr lang="en-US" sz="1600"/>
                <a:t>Database Service</a:t>
              </a:r>
            </a:p>
          </p:txBody>
        </p:sp>
        <p:sp>
          <p:nvSpPr>
            <p:cNvPr id="55" name="TextBox 36" descr="Amazon DynamoDB."/>
            <p:cNvSpPr txBox="1"/>
            <p:nvPr/>
          </p:nvSpPr>
          <p:spPr>
            <a:xfrm>
              <a:off x="7711148" y="5771970"/>
              <a:ext cx="1278131" cy="336971"/>
            </a:xfrm>
            <a:prstGeom prst="rect">
              <a:avLst/>
            </a:prstGeom>
            <a:noFill/>
          </p:spPr>
          <p:txBody>
            <a:bodyPr wrap="square" lIns="0" tIns="0" rIns="0" bIns="0" rtlCol="0" anchor="t">
              <a:noAutofit/>
            </a:bodyPr>
            <a:lstStyle/>
            <a:p>
              <a:pPr algn="ctr">
                <a:lnSpc>
                  <a:spcPct val="90000"/>
                </a:lnSpc>
              </a:pPr>
              <a:r>
                <a:rPr lang="en-US" sz="1600">
                  <a:ea typeface="Amazon Ember" panose="020B0603020204020204" pitchFamily="34" charset="0"/>
                  <a:cs typeface="Amazon Ember" panose="020B0603020204020204" pitchFamily="34" charset="0"/>
                </a:rPr>
                <a:t>Amazon DynamoDB</a:t>
              </a:r>
            </a:p>
          </p:txBody>
        </p:sp>
        <p:sp>
          <p:nvSpPr>
            <p:cNvPr id="61" name="TextBox 3" descr="Database services."/>
            <p:cNvSpPr txBox="1"/>
            <p:nvPr/>
          </p:nvSpPr>
          <p:spPr>
            <a:xfrm>
              <a:off x="6435224" y="6245812"/>
              <a:ext cx="1865156" cy="369332"/>
            </a:xfrm>
            <a:prstGeom prst="rect">
              <a:avLst/>
            </a:prstGeom>
            <a:noFill/>
          </p:spPr>
          <p:txBody>
            <a:bodyPr wrap="square" lIns="0" tIns="0" rIns="0" bIns="0" rtlCol="0" anchor="t">
              <a:spAutoFit/>
            </a:bodyPr>
            <a:lstStyle/>
            <a:p>
              <a:pPr algn="ctr"/>
              <a:r>
                <a:rPr lang="en-US" sz="2400" b="1">
                  <a:ea typeface="Amazon Ember" panose="020B0603020204020204" pitchFamily="34" charset="0"/>
                  <a:cs typeface="Amazon Ember" panose="020B0603020204020204" pitchFamily="34" charset="0"/>
                </a:rPr>
                <a:t>Database</a:t>
              </a:r>
            </a:p>
          </p:txBody>
        </p:sp>
        <p:pic>
          <p:nvPicPr>
            <p:cNvPr id="26" name="Graphic 25">
              <a:extLst>
                <a:ext uri="{FF2B5EF4-FFF2-40B4-BE49-F238E27FC236}">
                  <a16:creationId xmlns:a16="http://schemas.microsoft.com/office/drawing/2014/main" xmlns="" id="{4E7E13FC-88A3-4DF6-AA2B-150CF85E9B64}"/>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6327332" y="4993893"/>
              <a:ext cx="711200" cy="711200"/>
            </a:xfrm>
            <a:prstGeom prst="rect">
              <a:avLst/>
            </a:prstGeom>
          </p:spPr>
        </p:pic>
        <p:pic>
          <p:nvPicPr>
            <p:cNvPr id="27" name="Graphic 26">
              <a:extLst>
                <a:ext uri="{FF2B5EF4-FFF2-40B4-BE49-F238E27FC236}">
                  <a16:creationId xmlns:a16="http://schemas.microsoft.com/office/drawing/2014/main" xmlns="" id="{900D6818-3477-4849-AC82-917186F16BCF}"/>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8007542" y="4993893"/>
              <a:ext cx="705765" cy="705765"/>
            </a:xfrm>
            <a:prstGeom prst="rect">
              <a:avLst/>
            </a:prstGeom>
          </p:spPr>
        </p:pic>
      </p:grpSp>
      <p:pic>
        <p:nvPicPr>
          <p:cNvPr id="28" name="Graphic 27">
            <a:extLst>
              <a:ext uri="{FF2B5EF4-FFF2-40B4-BE49-F238E27FC236}">
                <a16:creationId xmlns:a16="http://schemas.microsoft.com/office/drawing/2014/main" xmlns="" id="{9437B055-AEE9-44CD-84EC-ACC1A4710EB7}"/>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9645467" y="2606367"/>
            <a:ext cx="1486183" cy="1486183"/>
          </a:xfrm>
          <a:prstGeom prst="rect">
            <a:avLst/>
          </a:prstGeom>
        </p:spPr>
      </p:pic>
      <p:sp>
        <p:nvSpPr>
          <p:cNvPr id="57" name="TextBox 52" descr="AWS IAM."/>
          <p:cNvSpPr txBox="1"/>
          <p:nvPr/>
        </p:nvSpPr>
        <p:spPr>
          <a:xfrm>
            <a:off x="8791842" y="4212521"/>
            <a:ext cx="3193432" cy="468017"/>
          </a:xfrm>
          <a:prstGeom prst="rect">
            <a:avLst/>
          </a:prstGeom>
          <a:noFill/>
        </p:spPr>
        <p:txBody>
          <a:bodyPr wrap="square" lIns="0" tIns="0" rIns="0" bIns="0" rtlCol="0" anchor="t">
            <a:noAutofit/>
          </a:bodyPr>
          <a:lstStyle/>
          <a:p>
            <a:pPr algn="ctr"/>
            <a:r>
              <a:rPr lang="en-US" sz="2400" b="1">
                <a:ea typeface="Amazon Ember" panose="020B0603020204020204" pitchFamily="34" charset="0"/>
                <a:cs typeface="Amazon Ember" panose="020B0603020204020204" pitchFamily="34" charset="0"/>
              </a:rPr>
              <a:t>AWS Identity and Access Management (IAM)</a:t>
            </a:r>
          </a:p>
        </p:txBody>
      </p:sp>
    </p:spTree>
    <p:custDataLst>
      <p:tags r:id="rId1"/>
    </p:custDataLst>
    <p:extLst>
      <p:ext uri="{BB962C8B-B14F-4D97-AF65-F5344CB8AC3E}">
        <p14:creationId xmlns:p14="http://schemas.microsoft.com/office/powerpoint/2010/main" val="468536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a:t>Section 1: Amazon Elastic Block Store (Amazon EBS)</a:t>
            </a:r>
          </a:p>
        </p:txBody>
      </p:sp>
      <p:sp>
        <p:nvSpPr>
          <p:cNvPr id="3" name="Text Placeholder 2">
            <a:extLst>
              <a:ext uri="{FF2B5EF4-FFF2-40B4-BE49-F238E27FC236}">
                <a16:creationId xmlns:a16="http://schemas.microsoft.com/office/drawing/2014/main" xmlns="" id="{CD64B8E0-60AD-514D-93D6-076C58CF731E}"/>
              </a:ext>
            </a:extLst>
          </p:cNvPr>
          <p:cNvSpPr>
            <a:spLocks noGrp="1"/>
          </p:cNvSpPr>
          <p:nvPr>
            <p:ph type="subTitle" idx="1"/>
          </p:nvPr>
        </p:nvSpPr>
        <p:spPr/>
        <p:txBody>
          <a:bodyPr>
            <a:normAutofit/>
          </a:bodyPr>
          <a:lstStyle/>
          <a:p>
            <a:r>
              <a:rPr lang="en-US"/>
              <a:t>Module 7: Storage</a:t>
            </a:r>
          </a:p>
        </p:txBody>
      </p:sp>
    </p:spTree>
    <p:custDataLst>
      <p:tags r:id="rId1"/>
    </p:custDataLst>
    <p:extLst>
      <p:ext uri="{BB962C8B-B14F-4D97-AF65-F5344CB8AC3E}">
        <p14:creationId xmlns:p14="http://schemas.microsoft.com/office/powerpoint/2010/main" val="1501831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7</a:t>
            </a:fld>
            <a:endParaRPr lang="en-US"/>
          </a:p>
        </p:txBody>
      </p:sp>
      <p:sp>
        <p:nvSpPr>
          <p:cNvPr id="2" name="Title 1"/>
          <p:cNvSpPr>
            <a:spLocks noGrp="1"/>
          </p:cNvSpPr>
          <p:nvPr>
            <p:ph type="title"/>
          </p:nvPr>
        </p:nvSpPr>
        <p:spPr/>
        <p:txBody>
          <a:bodyPr/>
          <a:lstStyle/>
          <a:p>
            <a:r>
              <a:rPr lang="en-US" dirty="0"/>
              <a:t>Storage</a:t>
            </a:r>
          </a:p>
        </p:txBody>
      </p:sp>
      <p:pic>
        <p:nvPicPr>
          <p:cNvPr id="5" name="Graphic 4">
            <a:extLst>
              <a:ext uri="{FF2B5EF4-FFF2-40B4-BE49-F238E27FC236}">
                <a16:creationId xmlns:a16="http://schemas.microsoft.com/office/drawing/2014/main" xmlns="" id="{7228C83A-AF88-4BC8-B110-0C8DBDFA33E7}"/>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906177" y="2358046"/>
            <a:ext cx="1732748" cy="1732748"/>
          </a:xfrm>
          <a:prstGeom prst="rect">
            <a:avLst/>
          </a:prstGeom>
        </p:spPr>
      </p:pic>
      <p:sp>
        <p:nvSpPr>
          <p:cNvPr id="11" name="TextBox 10"/>
          <p:cNvSpPr txBox="1"/>
          <p:nvPr/>
        </p:nvSpPr>
        <p:spPr>
          <a:xfrm>
            <a:off x="3449783" y="4590329"/>
            <a:ext cx="5097188" cy="861774"/>
          </a:xfrm>
          <a:prstGeom prst="rect">
            <a:avLst/>
          </a:prstGeom>
          <a:noFill/>
        </p:spPr>
        <p:txBody>
          <a:bodyPr wrap="square" lIns="0" tIns="0" rIns="0" bIns="0" rtlCol="0" anchor="ctr">
            <a:spAutoFit/>
          </a:bodyPr>
          <a:lstStyle>
            <a:defPPr>
              <a:defRPr lang="en-US"/>
            </a:defPPr>
            <a:lvl1pPr algn="ctr">
              <a:defRPr sz="2800" b="1"/>
            </a:lvl1pPr>
          </a:lstStyle>
          <a:p>
            <a:r>
              <a:rPr lang="en-US" b="0" dirty="0"/>
              <a:t>Amazon Elastic Block Store (Amazon EBS)</a:t>
            </a:r>
          </a:p>
        </p:txBody>
      </p:sp>
    </p:spTree>
    <p:custDataLst>
      <p:tags r:id="rId1"/>
    </p:custDataLst>
    <p:extLst>
      <p:ext uri="{BB962C8B-B14F-4D97-AF65-F5344CB8AC3E}">
        <p14:creationId xmlns:p14="http://schemas.microsoft.com/office/powerpoint/2010/main" val="4168786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0"/>
          </p:nvPr>
        </p:nvSpPr>
        <p:spPr/>
        <p:txBody>
          <a:bodyPr/>
          <a:lstStyle/>
          <a:p>
            <a:fld id="{930176A1-BCF0-4712-97A6-6B495F55390B}" type="slidenum">
              <a:rPr lang="en-US" smtClean="0"/>
              <a:pPr/>
              <a:t>8</a:t>
            </a:fld>
            <a:endParaRPr lang="en-US"/>
          </a:p>
        </p:txBody>
      </p:sp>
      <p:sp>
        <p:nvSpPr>
          <p:cNvPr id="3" name="Title 2"/>
          <p:cNvSpPr>
            <a:spLocks noGrp="1"/>
          </p:cNvSpPr>
          <p:nvPr>
            <p:ph type="title"/>
          </p:nvPr>
        </p:nvSpPr>
        <p:spPr/>
        <p:txBody>
          <a:bodyPr>
            <a:normAutofit/>
          </a:bodyPr>
          <a:lstStyle/>
          <a:p>
            <a:r>
              <a:rPr lang="en-US" dirty="0"/>
              <a:t>Amazon Elastic Block Store (Amazon EBS</a:t>
            </a:r>
            <a:r>
              <a:rPr lang="en-US" dirty="0" smtClean="0"/>
              <a:t>)</a:t>
            </a:r>
            <a:endParaRPr lang="en-US" dirty="0"/>
          </a:p>
        </p:txBody>
      </p:sp>
      <p:sp>
        <p:nvSpPr>
          <p:cNvPr id="4" name="Content Placeholder 3"/>
          <p:cNvSpPr>
            <a:spLocks noGrp="1"/>
          </p:cNvSpPr>
          <p:nvPr>
            <p:ph sz="quarter" idx="21"/>
          </p:nvPr>
        </p:nvSpPr>
        <p:spPr/>
        <p:txBody>
          <a:bodyPr>
            <a:normAutofit/>
          </a:bodyPr>
          <a:lstStyle/>
          <a:p>
            <a:pPr algn="just"/>
            <a:r>
              <a:rPr lang="en-US" dirty="0"/>
              <a:t>P</a:t>
            </a:r>
            <a:r>
              <a:rPr lang="en-US" dirty="0" smtClean="0"/>
              <a:t>rovides </a:t>
            </a:r>
            <a:r>
              <a:rPr lang="en-US" dirty="0">
                <a:solidFill>
                  <a:srgbClr val="333399"/>
                </a:solidFill>
              </a:rPr>
              <a:t>persistent block storage </a:t>
            </a:r>
            <a:r>
              <a:rPr lang="en-US" dirty="0"/>
              <a:t>volumes for use with Amazon EC2 instances. </a:t>
            </a:r>
            <a:endParaRPr lang="en-US" dirty="0" smtClean="0"/>
          </a:p>
          <a:p>
            <a:pPr lvl="1" algn="just"/>
            <a:r>
              <a:rPr lang="en-US" dirty="0" smtClean="0"/>
              <a:t>Persistent </a:t>
            </a:r>
            <a:r>
              <a:rPr lang="en-US" dirty="0"/>
              <a:t>storage is any data storage device that </a:t>
            </a:r>
            <a:r>
              <a:rPr lang="en-US" dirty="0">
                <a:solidFill>
                  <a:srgbClr val="333399"/>
                </a:solidFill>
              </a:rPr>
              <a:t>retains data </a:t>
            </a:r>
            <a:r>
              <a:rPr lang="en-US" dirty="0"/>
              <a:t>after power to that device is shut off. </a:t>
            </a:r>
            <a:endParaRPr lang="en-US" dirty="0" smtClean="0"/>
          </a:p>
          <a:p>
            <a:pPr lvl="1" algn="just"/>
            <a:r>
              <a:rPr lang="en-US" dirty="0" smtClean="0"/>
              <a:t>It </a:t>
            </a:r>
            <a:r>
              <a:rPr lang="en-US" dirty="0"/>
              <a:t>is also sometimes called </a:t>
            </a:r>
            <a:r>
              <a:rPr lang="en-US" dirty="0">
                <a:solidFill>
                  <a:srgbClr val="333399"/>
                </a:solidFill>
              </a:rPr>
              <a:t>non-volatile</a:t>
            </a:r>
            <a:r>
              <a:rPr lang="en-US" dirty="0"/>
              <a:t> storage. </a:t>
            </a:r>
          </a:p>
          <a:p>
            <a:pPr algn="just"/>
            <a:r>
              <a:rPr lang="en-US" dirty="0"/>
              <a:t>Each Amazon EBS volume is </a:t>
            </a:r>
            <a:r>
              <a:rPr lang="en-US" dirty="0">
                <a:solidFill>
                  <a:srgbClr val="333399"/>
                </a:solidFill>
              </a:rPr>
              <a:t>automatically replicated </a:t>
            </a:r>
            <a:r>
              <a:rPr lang="en-US" dirty="0"/>
              <a:t>within its Availability Zone to protect you from component failure. </a:t>
            </a:r>
            <a:endParaRPr lang="en-US" dirty="0" smtClean="0"/>
          </a:p>
          <a:p>
            <a:pPr lvl="1" algn="just"/>
            <a:r>
              <a:rPr lang="en-US" dirty="0" smtClean="0"/>
              <a:t>It </a:t>
            </a:r>
            <a:r>
              <a:rPr lang="en-US" dirty="0"/>
              <a:t>is </a:t>
            </a:r>
            <a:r>
              <a:rPr lang="en-US" dirty="0">
                <a:solidFill>
                  <a:srgbClr val="333399"/>
                </a:solidFill>
              </a:rPr>
              <a:t>designed</a:t>
            </a:r>
            <a:r>
              <a:rPr lang="en-US" dirty="0"/>
              <a:t> for high availability and durability. </a:t>
            </a:r>
            <a:endParaRPr lang="en-US" dirty="0" smtClean="0"/>
          </a:p>
          <a:p>
            <a:pPr algn="just"/>
            <a:r>
              <a:rPr lang="en-US" dirty="0" smtClean="0"/>
              <a:t>Amazon </a:t>
            </a:r>
            <a:r>
              <a:rPr lang="en-US" dirty="0"/>
              <a:t>EBS volumes provide the </a:t>
            </a:r>
            <a:r>
              <a:rPr lang="en-US" dirty="0">
                <a:solidFill>
                  <a:srgbClr val="333399"/>
                </a:solidFill>
              </a:rPr>
              <a:t>consistent</a:t>
            </a:r>
            <a:r>
              <a:rPr lang="en-US" dirty="0"/>
              <a:t> and </a:t>
            </a:r>
            <a:r>
              <a:rPr lang="en-US" dirty="0">
                <a:solidFill>
                  <a:srgbClr val="333399"/>
                </a:solidFill>
              </a:rPr>
              <a:t>low-latency performance</a:t>
            </a:r>
            <a:r>
              <a:rPr lang="en-US" dirty="0"/>
              <a:t> that is needed to run your workloads. </a:t>
            </a:r>
          </a:p>
          <a:p>
            <a:pPr marL="227012" lvl="1" indent="0" algn="just">
              <a:buNone/>
            </a:pPr>
            <a:endParaRPr lang="en-US" dirty="0"/>
          </a:p>
          <a:p>
            <a:pPr algn="just"/>
            <a:endParaRPr lang="en-US" dirty="0"/>
          </a:p>
          <a:p>
            <a:pPr algn="just"/>
            <a:endParaRPr lang="en-US" dirty="0"/>
          </a:p>
        </p:txBody>
      </p:sp>
    </p:spTree>
    <p:extLst>
      <p:ext uri="{BB962C8B-B14F-4D97-AF65-F5344CB8AC3E}">
        <p14:creationId xmlns:p14="http://schemas.microsoft.com/office/powerpoint/2010/main" val="2287588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9</a:t>
            </a:fld>
            <a:endParaRPr lang="en-US"/>
          </a:p>
        </p:txBody>
      </p:sp>
      <p:sp>
        <p:nvSpPr>
          <p:cNvPr id="2" name="Title 1"/>
          <p:cNvSpPr>
            <a:spLocks noGrp="1"/>
          </p:cNvSpPr>
          <p:nvPr>
            <p:ph type="title"/>
          </p:nvPr>
        </p:nvSpPr>
        <p:spPr/>
        <p:txBody>
          <a:bodyPr>
            <a:noAutofit/>
          </a:bodyPr>
          <a:lstStyle/>
          <a:p>
            <a:r>
              <a:rPr lang="en-US"/>
              <a:t>AWS storage options: Block storage versus object storage</a:t>
            </a:r>
          </a:p>
        </p:txBody>
      </p:sp>
      <p:grpSp>
        <p:nvGrpSpPr>
          <p:cNvPr id="4" name="Group 7" descr="What if you want to change one character in a 1-GB file?"/>
          <p:cNvGrpSpPr/>
          <p:nvPr/>
        </p:nvGrpSpPr>
        <p:grpSpPr>
          <a:xfrm>
            <a:off x="320639" y="1406757"/>
            <a:ext cx="10052963" cy="829839"/>
            <a:chOff x="703236" y="2835131"/>
            <a:chExt cx="7205194" cy="622379"/>
          </a:xfrm>
        </p:grpSpPr>
        <p:grpSp>
          <p:nvGrpSpPr>
            <p:cNvPr id="20" name="Group 8"/>
            <p:cNvGrpSpPr/>
            <p:nvPr/>
          </p:nvGrpSpPr>
          <p:grpSpPr>
            <a:xfrm>
              <a:off x="703236" y="2835131"/>
              <a:ext cx="540451" cy="622379"/>
              <a:chOff x="3402623" y="3640015"/>
              <a:chExt cx="826477" cy="861647"/>
            </a:xfrm>
          </p:grpSpPr>
          <p:sp>
            <p:nvSpPr>
              <p:cNvPr id="14" name="Flowchart: Document 10"/>
              <p:cNvSpPr/>
              <p:nvPr/>
            </p:nvSpPr>
            <p:spPr>
              <a:xfrm>
                <a:off x="3402623" y="3640015"/>
                <a:ext cx="826477" cy="861647"/>
              </a:xfrm>
              <a:prstGeom prst="flowChartDocumen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6" name="Straight Connector 11"/>
              <p:cNvCxnSpPr/>
              <p:nvPr/>
            </p:nvCxnSpPr>
            <p:spPr>
              <a:xfrm>
                <a:off x="3464169" y="3807069"/>
                <a:ext cx="694593" cy="0"/>
              </a:xfrm>
              <a:prstGeom prst="line">
                <a:avLst/>
              </a:prstGeom>
              <a:ln w="19050">
                <a:solidFill>
                  <a:schemeClr val="accent3">
                    <a:lumMod val="50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7" name="Straight Connector 12"/>
              <p:cNvCxnSpPr/>
              <p:nvPr/>
            </p:nvCxnSpPr>
            <p:spPr>
              <a:xfrm>
                <a:off x="3464169" y="3959469"/>
                <a:ext cx="694593" cy="0"/>
              </a:xfrm>
              <a:prstGeom prst="line">
                <a:avLst/>
              </a:prstGeom>
              <a:ln w="19050">
                <a:solidFill>
                  <a:schemeClr val="accent3">
                    <a:lumMod val="50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8" name="Straight Connector 23"/>
              <p:cNvCxnSpPr/>
              <p:nvPr/>
            </p:nvCxnSpPr>
            <p:spPr>
              <a:xfrm>
                <a:off x="3464169" y="4111869"/>
                <a:ext cx="694593" cy="0"/>
              </a:xfrm>
              <a:prstGeom prst="line">
                <a:avLst/>
              </a:prstGeom>
              <a:ln w="19050">
                <a:solidFill>
                  <a:schemeClr val="accent3">
                    <a:lumMod val="50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9" name="Straight Connector 25"/>
              <p:cNvCxnSpPr/>
              <p:nvPr/>
            </p:nvCxnSpPr>
            <p:spPr>
              <a:xfrm>
                <a:off x="3464169" y="4264269"/>
                <a:ext cx="694593" cy="0"/>
              </a:xfrm>
              <a:prstGeom prst="line">
                <a:avLst/>
              </a:prstGeom>
              <a:ln w="19050">
                <a:solidFill>
                  <a:schemeClr val="accent3">
                    <a:lumMod val="50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sp>
          <p:nvSpPr>
            <p:cNvPr id="38" name="TextBox 9"/>
            <p:cNvSpPr txBox="1"/>
            <p:nvPr/>
          </p:nvSpPr>
          <p:spPr>
            <a:xfrm>
              <a:off x="1309261" y="2932340"/>
              <a:ext cx="6599169" cy="346249"/>
            </a:xfrm>
            <a:prstGeom prst="rect">
              <a:avLst/>
            </a:prstGeom>
            <a:noFill/>
          </p:spPr>
          <p:txBody>
            <a:bodyPr wrap="square" rtlCol="0">
              <a:spAutoFit/>
            </a:bodyPr>
            <a:lstStyle/>
            <a:p>
              <a:r>
                <a:rPr lang="en-US" sz="2400">
                  <a:ea typeface="Amazon Ember Light" panose="020B0403020204020204" pitchFamily="34" charset="0"/>
                  <a:cs typeface="Amazon Ember Light" panose="020B0403020204020204" pitchFamily="34" charset="0"/>
                </a:rPr>
                <a:t>What if you want to </a:t>
              </a:r>
              <a:r>
                <a:rPr lang="en-US" sz="2400">
                  <a:ea typeface="Amazon Ember" panose="020B0603020204020204" pitchFamily="34" charset="0"/>
                  <a:cs typeface="Amazon Ember" panose="020B0603020204020204" pitchFamily="34" charset="0"/>
                </a:rPr>
                <a:t>change</a:t>
              </a:r>
              <a:r>
                <a:rPr lang="en-US" sz="2400">
                  <a:ea typeface="Amazon Ember Light" panose="020B0403020204020204" pitchFamily="34" charset="0"/>
                  <a:cs typeface="Amazon Ember Light" panose="020B0403020204020204" pitchFamily="34" charset="0"/>
                </a:rPr>
                <a:t> </a:t>
              </a:r>
              <a:r>
                <a:rPr lang="en-US" sz="2400" b="1">
                  <a:ea typeface="Amazon Ember Light" panose="020B0403020204020204" pitchFamily="34" charset="0"/>
                  <a:cs typeface="Amazon Ember Light" panose="020B0403020204020204" pitchFamily="34" charset="0"/>
                </a:rPr>
                <a:t>one character</a:t>
              </a:r>
              <a:r>
                <a:rPr lang="en-US" sz="2400">
                  <a:ea typeface="Amazon Ember Light" panose="020B0403020204020204" pitchFamily="34" charset="0"/>
                  <a:cs typeface="Amazon Ember Light" panose="020B0403020204020204" pitchFamily="34" charset="0"/>
                </a:rPr>
                <a:t> in a 1-GB file?</a:t>
              </a:r>
            </a:p>
          </p:txBody>
        </p:sp>
      </p:grpSp>
      <p:graphicFrame>
        <p:nvGraphicFramePr>
          <p:cNvPr id="26" name="Table 25">
            <a:extLst>
              <a:ext uri="{C183D7F6-B498-43B3-948B-1728B52AA6E4}">
                <adec:decorative xmlns:adec="http://schemas.microsoft.com/office/drawing/2017/decorative" xmlns="" val="1"/>
              </a:ext>
            </a:extLst>
          </p:cNvPr>
          <p:cNvGraphicFramePr>
            <a:graphicFrameLocks noGrp="1"/>
          </p:cNvGraphicFramePr>
          <p:nvPr>
            <p:extLst>
              <p:ext uri="{D42A27DB-BD31-4B8C-83A1-F6EECF244321}">
                <p14:modId xmlns:p14="http://schemas.microsoft.com/office/powerpoint/2010/main" val="2562053984"/>
              </p:ext>
            </p:extLst>
          </p:nvPr>
        </p:nvGraphicFramePr>
        <p:xfrm>
          <a:off x="2374187" y="2425416"/>
          <a:ext cx="1896663" cy="2156276"/>
        </p:xfrm>
        <a:graphic>
          <a:graphicData uri="http://schemas.openxmlformats.org/drawingml/2006/table">
            <a:tbl>
              <a:tblPr firstRow="1" bandRow="1"/>
              <a:tblGrid>
                <a:gridCol w="632221">
                  <a:extLst>
                    <a:ext uri="{9D8B030D-6E8A-4147-A177-3AD203B41FA5}">
                      <a16:colId xmlns:a16="http://schemas.microsoft.com/office/drawing/2014/main" xmlns="" val="20000"/>
                    </a:ext>
                  </a:extLst>
                </a:gridCol>
                <a:gridCol w="632221">
                  <a:extLst>
                    <a:ext uri="{9D8B030D-6E8A-4147-A177-3AD203B41FA5}">
                      <a16:colId xmlns:a16="http://schemas.microsoft.com/office/drawing/2014/main" xmlns="" val="20001"/>
                    </a:ext>
                  </a:extLst>
                </a:gridCol>
                <a:gridCol w="632221">
                  <a:extLst>
                    <a:ext uri="{9D8B030D-6E8A-4147-A177-3AD203B41FA5}">
                      <a16:colId xmlns:a16="http://schemas.microsoft.com/office/drawing/2014/main" xmlns="" val="20002"/>
                    </a:ext>
                  </a:extLst>
                </a:gridCol>
              </a:tblGrid>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extLst>
                  <a:ext uri="{0D108BD9-81ED-4DB2-BD59-A6C34878D82A}">
                    <a16:rowId xmlns:a16="http://schemas.microsoft.com/office/drawing/2014/main" xmlns="" val="10000"/>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extLst>
                  <a:ext uri="{0D108BD9-81ED-4DB2-BD59-A6C34878D82A}">
                    <a16:rowId xmlns:a16="http://schemas.microsoft.com/office/drawing/2014/main" xmlns="" val="10001"/>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extLst>
                  <a:ext uri="{0D108BD9-81ED-4DB2-BD59-A6C34878D82A}">
                    <a16:rowId xmlns:a16="http://schemas.microsoft.com/office/drawing/2014/main" xmlns="" val="10002"/>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extLst>
                  <a:ext uri="{0D108BD9-81ED-4DB2-BD59-A6C34878D82A}">
                    <a16:rowId xmlns:a16="http://schemas.microsoft.com/office/drawing/2014/main" xmlns="" val="10003"/>
                  </a:ext>
                </a:extLst>
              </a:tr>
            </a:tbl>
          </a:graphicData>
        </a:graphic>
      </p:graphicFrame>
      <p:sp>
        <p:nvSpPr>
          <p:cNvPr id="23" name="Content Placeholder 2"/>
          <p:cNvSpPr txBox="1">
            <a:spLocks/>
          </p:cNvSpPr>
          <p:nvPr/>
        </p:nvSpPr>
        <p:spPr>
          <a:xfrm>
            <a:off x="1404421" y="4747723"/>
            <a:ext cx="3961207" cy="620681"/>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rgbClr val="4D4D4C"/>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rgbClr val="4D4D4C"/>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rgbClr val="4D4D4C"/>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rgbClr val="4D4D4C"/>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4D4D4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lgn="ctr">
              <a:buNone/>
            </a:pPr>
            <a:r>
              <a:rPr lang="en-US" sz="3200">
                <a:solidFill>
                  <a:schemeClr val="tx1"/>
                </a:solidFill>
                <a:latin typeface="Amazon Ember" panose="020B0603020204020204" pitchFamily="34" charset="0"/>
                <a:ea typeface="Amazon Ember" panose="020B0603020204020204" pitchFamily="34" charset="0"/>
                <a:cs typeface="Amazon Ember" panose="020B0603020204020204" pitchFamily="34" charset="0"/>
              </a:rPr>
              <a:t>Block storage</a:t>
            </a:r>
          </a:p>
        </p:txBody>
      </p:sp>
      <p:sp>
        <p:nvSpPr>
          <p:cNvPr id="3" name="Content Placeholder 2"/>
          <p:cNvSpPr>
            <a:spLocks noGrp="1"/>
          </p:cNvSpPr>
          <p:nvPr>
            <p:ph sz="quarter" idx="21"/>
          </p:nvPr>
        </p:nvSpPr>
        <p:spPr>
          <a:xfrm>
            <a:off x="365760" y="5393494"/>
            <a:ext cx="6460614" cy="983506"/>
          </a:xfrm>
        </p:spPr>
        <p:txBody>
          <a:bodyPr>
            <a:noAutofit/>
          </a:bodyPr>
          <a:lstStyle/>
          <a:p>
            <a:pPr marL="0" lvl="1" indent="0" algn="ctr">
              <a:buNone/>
            </a:pPr>
            <a:r>
              <a:rPr lang="en-US">
                <a:latin typeface="+mn-lt"/>
              </a:rPr>
              <a:t>Change one block (piece of the file)</a:t>
            </a:r>
          </a:p>
          <a:p>
            <a:pPr marL="0" lvl="1" indent="0" algn="ctr">
              <a:buNone/>
            </a:pPr>
            <a:r>
              <a:rPr lang="en-US">
                <a:latin typeface="+mn-lt"/>
              </a:rPr>
              <a:t>that contains the character</a:t>
            </a:r>
          </a:p>
        </p:txBody>
      </p:sp>
      <p:sp>
        <p:nvSpPr>
          <p:cNvPr id="28" name="Rectangle 27">
            <a:extLst>
              <a:ext uri="{C183D7F6-B498-43B3-948B-1728B52AA6E4}">
                <adec:decorative xmlns:adec="http://schemas.microsoft.com/office/drawing/2017/decorative" xmlns="" val="1"/>
              </a:ext>
            </a:extLst>
          </p:cNvPr>
          <p:cNvSpPr/>
          <p:nvPr/>
        </p:nvSpPr>
        <p:spPr>
          <a:xfrm>
            <a:off x="3644914" y="2963310"/>
            <a:ext cx="618792" cy="542397"/>
          </a:xfrm>
          <a:prstGeom prst="rect">
            <a:avLst/>
          </a:prstGeom>
          <a:solidFill>
            <a:srgbClr val="0C67AE">
              <a:lumMod val="60000"/>
              <a:lumOff val="4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graphicFrame>
        <p:nvGraphicFramePr>
          <p:cNvPr id="27" name="Table 26">
            <a:extLst>
              <a:ext uri="{C183D7F6-B498-43B3-948B-1728B52AA6E4}">
                <adec:decorative xmlns:adec="http://schemas.microsoft.com/office/drawing/2017/decorative" xmlns="" val="1"/>
              </a:ext>
            </a:extLst>
          </p:cNvPr>
          <p:cNvGraphicFramePr>
            <a:graphicFrameLocks noGrp="1"/>
          </p:cNvGraphicFramePr>
          <p:nvPr>
            <p:extLst>
              <p:ext uri="{D42A27DB-BD31-4B8C-83A1-F6EECF244321}">
                <p14:modId xmlns:p14="http://schemas.microsoft.com/office/powerpoint/2010/main" val="2540150301"/>
              </p:ext>
            </p:extLst>
          </p:nvPr>
        </p:nvGraphicFramePr>
        <p:xfrm>
          <a:off x="7864523" y="2432176"/>
          <a:ext cx="1896663" cy="2156276"/>
        </p:xfrm>
        <a:graphic>
          <a:graphicData uri="http://schemas.openxmlformats.org/drawingml/2006/table">
            <a:tbl>
              <a:tblPr firstRow="1" bandRow="1"/>
              <a:tblGrid>
                <a:gridCol w="632221">
                  <a:extLst>
                    <a:ext uri="{9D8B030D-6E8A-4147-A177-3AD203B41FA5}">
                      <a16:colId xmlns:a16="http://schemas.microsoft.com/office/drawing/2014/main" xmlns="" val="20000"/>
                    </a:ext>
                  </a:extLst>
                </a:gridCol>
                <a:gridCol w="632221">
                  <a:extLst>
                    <a:ext uri="{9D8B030D-6E8A-4147-A177-3AD203B41FA5}">
                      <a16:colId xmlns:a16="http://schemas.microsoft.com/office/drawing/2014/main" xmlns="" val="20001"/>
                    </a:ext>
                  </a:extLst>
                </a:gridCol>
                <a:gridCol w="632221">
                  <a:extLst>
                    <a:ext uri="{9D8B030D-6E8A-4147-A177-3AD203B41FA5}">
                      <a16:colId xmlns:a16="http://schemas.microsoft.com/office/drawing/2014/main" xmlns="" val="20002"/>
                    </a:ext>
                  </a:extLst>
                </a:gridCol>
              </a:tblGrid>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extLst>
                  <a:ext uri="{0D108BD9-81ED-4DB2-BD59-A6C34878D82A}">
                    <a16:rowId xmlns:a16="http://schemas.microsoft.com/office/drawing/2014/main" xmlns="" val="10000"/>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extLst>
                  <a:ext uri="{0D108BD9-81ED-4DB2-BD59-A6C34878D82A}">
                    <a16:rowId xmlns:a16="http://schemas.microsoft.com/office/drawing/2014/main" xmlns="" val="10001"/>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extLst>
                  <a:ext uri="{0D108BD9-81ED-4DB2-BD59-A6C34878D82A}">
                    <a16:rowId xmlns:a16="http://schemas.microsoft.com/office/drawing/2014/main" xmlns="" val="10002"/>
                  </a:ext>
                </a:extLst>
              </a:tr>
              <a:tr h="5390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dirty="0"/>
                    </a:p>
                  </a:txBody>
                  <a:tcPr>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extLst>
                  <a:ext uri="{0D108BD9-81ED-4DB2-BD59-A6C34878D82A}">
                    <a16:rowId xmlns:a16="http://schemas.microsoft.com/office/drawing/2014/main" xmlns="" val="10003"/>
                  </a:ext>
                </a:extLst>
              </a:tr>
            </a:tbl>
          </a:graphicData>
        </a:graphic>
      </p:graphicFrame>
      <p:sp>
        <p:nvSpPr>
          <p:cNvPr id="21" name="Content Placeholder 2"/>
          <p:cNvSpPr txBox="1">
            <a:spLocks/>
          </p:cNvSpPr>
          <p:nvPr/>
        </p:nvSpPr>
        <p:spPr>
          <a:xfrm>
            <a:off x="7286947" y="4743692"/>
            <a:ext cx="3194501" cy="464673"/>
          </a:xfrm>
          <a:prstGeom prst="rect">
            <a:avLst/>
          </a:prstGeom>
        </p:spPr>
        <p:txBody>
          <a:bodyPr vert="horz" lIns="121920" tIns="60960" rIns="121920" bIns="60960" rtlCol="0">
            <a:noAutofit/>
          </a:bodyPr>
          <a:lstStyle>
            <a:defPPr>
              <a:defRPr lang="en-US"/>
            </a:defPPr>
            <a:lvl1pPr indent="0" defTabSz="457200">
              <a:spcBef>
                <a:spcPct val="20000"/>
              </a:spcBef>
              <a:buFontTx/>
              <a:buNone/>
              <a:defRPr sz="2400" b="0" i="0">
                <a:solidFill>
                  <a:srgbClr val="4D4D4C"/>
                </a:solidFill>
                <a:latin typeface="Arial"/>
                <a:cs typeface="Arial"/>
              </a:defRPr>
            </a:lvl1pPr>
            <a:lvl2pPr marL="0" lvl="1" indent="0" algn="ctr" defTabSz="457200">
              <a:spcBef>
                <a:spcPct val="20000"/>
              </a:spcBef>
              <a:buFont typeface="Arial"/>
              <a:buNone/>
              <a:defRPr sz="2133" b="1" i="0">
                <a:latin typeface="Amazon Ember" panose="020B0603020204020204" pitchFamily="34" charset="0"/>
                <a:ea typeface="Amazon Ember" panose="020B0603020204020204" pitchFamily="34" charset="0"/>
                <a:cs typeface="Amazon Ember" panose="020B0603020204020204" pitchFamily="34" charset="0"/>
              </a:defRPr>
            </a:lvl2pPr>
            <a:lvl3pPr marL="1143000" indent="-228600" defTabSz="457200">
              <a:spcBef>
                <a:spcPct val="20000"/>
              </a:spcBef>
              <a:buFont typeface="Arial"/>
              <a:buChar char="•"/>
              <a:defRPr b="0" i="0">
                <a:solidFill>
                  <a:srgbClr val="4D4D4C"/>
                </a:solidFill>
                <a:latin typeface="Arial"/>
                <a:cs typeface="Arial"/>
              </a:defRPr>
            </a:lvl3pPr>
            <a:lvl4pPr marL="1600200" indent="-228600" defTabSz="457200">
              <a:spcBef>
                <a:spcPct val="20000"/>
              </a:spcBef>
              <a:buFont typeface="Arial"/>
              <a:buChar char="–"/>
              <a:defRPr sz="1600" b="0" i="0">
                <a:solidFill>
                  <a:srgbClr val="4D4D4C"/>
                </a:solidFill>
                <a:latin typeface="Arial"/>
                <a:cs typeface="Arial"/>
              </a:defRPr>
            </a:lvl4pPr>
            <a:lvl5pPr marL="2057400" indent="-228600" defTabSz="457200">
              <a:spcBef>
                <a:spcPct val="20000"/>
              </a:spcBef>
              <a:buFont typeface="Arial"/>
              <a:buChar char="»"/>
              <a:defRPr sz="1600" b="0" i="0">
                <a:solidFill>
                  <a:srgbClr val="4D4D4C"/>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lvl="1"/>
            <a:r>
              <a:rPr lang="en-US" sz="3200" b="0"/>
              <a:t>Object storage</a:t>
            </a:r>
          </a:p>
        </p:txBody>
      </p:sp>
      <p:sp>
        <p:nvSpPr>
          <p:cNvPr id="5" name="Content Placeholder 2"/>
          <p:cNvSpPr txBox="1">
            <a:spLocks/>
          </p:cNvSpPr>
          <p:nvPr/>
        </p:nvSpPr>
        <p:spPr>
          <a:xfrm>
            <a:off x="6531721" y="5393494"/>
            <a:ext cx="4313371" cy="377193"/>
          </a:xfrm>
          <a:prstGeom prst="rect">
            <a:avLst/>
          </a:prstGeom>
        </p:spPr>
        <p:txBody>
          <a:bodyPr vert="horz" lIns="91440" tIns="45720" rIns="91440" bIns="45720" rtlCol="0">
            <a:noAutofit/>
          </a:bodyPr>
          <a:lstStyle>
            <a:lvl1pPr marL="228600" indent="-228600">
              <a:lnSpc>
                <a:spcPct val="90000"/>
              </a:lnSpc>
              <a:spcBef>
                <a:spcPts val="1000"/>
              </a:spcBef>
              <a:buFontTx/>
              <a:buBlip>
                <a:blip r:embed="rId4"/>
              </a:buBlip>
              <a:defRPr sz="2800" b="0" i="0">
                <a:latin typeface="Amazon Ember Light" charset="0"/>
                <a:ea typeface="Amazon Ember Light" charset="0"/>
                <a:cs typeface="Amazon Ember Light" charset="0"/>
              </a:defRPr>
            </a:lvl1pPr>
            <a:lvl2pPr marL="0" lvl="1" indent="0" algn="ctr">
              <a:lnSpc>
                <a:spcPct val="90000"/>
              </a:lnSpc>
              <a:spcBef>
                <a:spcPts val="500"/>
              </a:spcBef>
              <a:buFontTx/>
              <a:buNone/>
              <a:defRPr sz="1600" b="0" i="0">
                <a:latin typeface="Amazon Ember Light" charset="0"/>
                <a:ea typeface="Amazon Ember Light" charset="0"/>
                <a:cs typeface="Amazon Ember Light" charset="0"/>
              </a:defRPr>
            </a:lvl2pPr>
            <a:lvl3pPr marL="1143000" indent="-228600">
              <a:lnSpc>
                <a:spcPct val="90000"/>
              </a:lnSpc>
              <a:spcBef>
                <a:spcPts val="500"/>
              </a:spcBef>
              <a:buFontTx/>
              <a:buBlip>
                <a:blip r:embed="rId4"/>
              </a:buBlip>
              <a:defRPr sz="2000" b="0" i="0">
                <a:latin typeface="Amazon Ember Light" charset="0"/>
                <a:ea typeface="Amazon Ember Light" charset="0"/>
                <a:cs typeface="Amazon Ember Light" charset="0"/>
              </a:defRPr>
            </a:lvl3pPr>
            <a:lvl4pPr marL="1600200" indent="-228600">
              <a:lnSpc>
                <a:spcPct val="90000"/>
              </a:lnSpc>
              <a:spcBef>
                <a:spcPts val="500"/>
              </a:spcBef>
              <a:buFontTx/>
              <a:buBlip>
                <a:blip r:embed="rId4"/>
              </a:buBlip>
              <a:defRPr b="0" i="0">
                <a:latin typeface="Amazon Ember Light" charset="0"/>
                <a:ea typeface="Amazon Ember Light" charset="0"/>
                <a:cs typeface="Amazon Ember Light" charset="0"/>
              </a:defRPr>
            </a:lvl4pPr>
            <a:lvl5pPr marL="2057400" indent="-228600">
              <a:lnSpc>
                <a:spcPct val="90000"/>
              </a:lnSpc>
              <a:spcBef>
                <a:spcPts val="500"/>
              </a:spcBef>
              <a:buFontTx/>
              <a:buBlip>
                <a:blip r:embed="rId4"/>
              </a:buBlip>
              <a:defRPr b="0" i="0">
                <a:latin typeface="Amazon Ember Light" charset="0"/>
                <a:ea typeface="Amazon Ember Light" charset="0"/>
                <a:cs typeface="Amazon Ember Light"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lvl="1"/>
            <a:r>
              <a:rPr lang="en-US" sz="2400">
                <a:latin typeface="+mn-lt"/>
              </a:rPr>
              <a:t>Entire file must be updated</a:t>
            </a:r>
          </a:p>
        </p:txBody>
      </p:sp>
    </p:spTree>
    <p:custDataLst>
      <p:tags r:id="rId1"/>
    </p:custDataLst>
    <p:extLst>
      <p:ext uri="{BB962C8B-B14F-4D97-AF65-F5344CB8AC3E}">
        <p14:creationId xmlns:p14="http://schemas.microsoft.com/office/powerpoint/2010/main" val="19814326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4_TC-2022-ONEBRAND" val="0csGKSIY"/>
  <p:tag name="ARTICULATE_SLIDE_COUNT" val="6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EB30683A6882D4798A1183E2061AB2B" ma:contentTypeVersion="6" ma:contentTypeDescription="Create a new document." ma:contentTypeScope="" ma:versionID="846e12e389a6305cd5a8a7fb8804a237">
  <xsd:schema xmlns:xsd="http://www.w3.org/2001/XMLSchema" xmlns:xs="http://www.w3.org/2001/XMLSchema" xmlns:p="http://schemas.microsoft.com/office/2006/metadata/properties" xmlns:ns2="3203751e-7f26-4ef4-9d45-82e84d52b1db" targetNamespace="http://schemas.microsoft.com/office/2006/metadata/properties" ma:root="true" ma:fieldsID="5ffe97e181145ec81612676624bca40f" ns2:_="">
    <xsd:import namespace="3203751e-7f26-4ef4-9d45-82e84d52b1d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03751e-7f26-4ef4-9d45-82e84d52b1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507056-CAA4-4785-A519-2D6E82754C98}">
  <ds:schemaRefs>
    <ds:schemaRef ds:uri="http://schemas.microsoft.com/sharepoint/v3/contenttype/forms"/>
  </ds:schemaRefs>
</ds:datastoreItem>
</file>

<file path=customXml/itemProps2.xml><?xml version="1.0" encoding="utf-8"?>
<ds:datastoreItem xmlns:ds="http://schemas.openxmlformats.org/officeDocument/2006/customXml" ds:itemID="{8C0752BD-F26E-41FF-9FB5-6A9780D93A83}">
  <ds:schemaRefs>
    <ds:schemaRef ds:uri="http://schemas.microsoft.com/office/infopath/2007/PartnerControls"/>
    <ds:schemaRef ds:uri="3203751e-7f26-4ef4-9d45-82e84d52b1db"/>
    <ds:schemaRef ds:uri="http://purl.org/dc/dcmitype/"/>
    <ds:schemaRef ds:uri="http://purl.org/dc/elements/1.1/"/>
    <ds:schemaRef ds:uri="http://purl.org/dc/terms/"/>
    <ds:schemaRef ds:uri="http://schemas.microsoft.com/office/2006/metadata/properties"/>
    <ds:schemaRef ds:uri="http://schemas.openxmlformats.org/package/2006/metadata/core-properties"/>
    <ds:schemaRef ds:uri="http://schemas.microsoft.com/office/2006/documentManagement/types"/>
    <ds:schemaRef ds:uri="http://www.w3.org/XML/1998/namespace"/>
  </ds:schemaRefs>
</ds:datastoreItem>
</file>

<file path=customXml/itemProps3.xml><?xml version="1.0" encoding="utf-8"?>
<ds:datastoreItem xmlns:ds="http://schemas.openxmlformats.org/officeDocument/2006/customXml" ds:itemID="{15031036-21FA-4572-951E-F15692D3DB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03751e-7f26-4ef4-9d45-82e84d52b1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TC OneBrand Template</Template>
  <TotalTime>275</TotalTime>
  <Words>2056</Words>
  <Application>Microsoft Office PowerPoint</Application>
  <PresentationFormat>Widescreen</PresentationFormat>
  <Paragraphs>389</Paragraphs>
  <Slides>43</Slides>
  <Notes>42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ＭＳ Ｐゴシック</vt:lpstr>
      <vt:lpstr>Amazon Ember</vt:lpstr>
      <vt:lpstr>Amazon Ember Heavy</vt:lpstr>
      <vt:lpstr>Amazon Ember Light</vt:lpstr>
      <vt:lpstr>Arial</vt:lpstr>
      <vt:lpstr>Calibri</vt:lpstr>
      <vt:lpstr>Helvetica Neue</vt:lpstr>
      <vt:lpstr>Lucida Console</vt:lpstr>
      <vt:lpstr>Segoe UI</vt:lpstr>
      <vt:lpstr>Verdana</vt:lpstr>
      <vt:lpstr>4_TC-2022-OneBrand</vt:lpstr>
      <vt:lpstr>Intro to Cloud Computing CS4037 (BCS-6A) Lecture 13</vt:lpstr>
      <vt:lpstr>Module 7: Storage</vt:lpstr>
      <vt:lpstr>Module overview</vt:lpstr>
      <vt:lpstr>Module objectives</vt:lpstr>
      <vt:lpstr>Core AWS services</vt:lpstr>
      <vt:lpstr>Section 1: Amazon Elastic Block Store (Amazon EBS)</vt:lpstr>
      <vt:lpstr>Storage</vt:lpstr>
      <vt:lpstr>Amazon Elastic Block Store (Amazon EBS)</vt:lpstr>
      <vt:lpstr>AWS storage options: Block storage versus object storage</vt:lpstr>
      <vt:lpstr>Amazon EBS</vt:lpstr>
      <vt:lpstr>Amazon EBS volume types</vt:lpstr>
      <vt:lpstr>Amazon EBS volume type use cases</vt:lpstr>
      <vt:lpstr>Amazon EBS features</vt:lpstr>
      <vt:lpstr>Amazon EBS: Volumes, IOPS, and pricing</vt:lpstr>
      <vt:lpstr>Amazon EBS: Snapshots and data transfer</vt:lpstr>
      <vt:lpstr>Section 1 key takeaways</vt:lpstr>
      <vt:lpstr>Lab 4:  Working with Amazon EBS</vt:lpstr>
      <vt:lpstr>Lab 4: Scenario</vt:lpstr>
      <vt:lpstr>Lab 4: Final product</vt:lpstr>
      <vt:lpstr>Begin Lab 4: Working with Amazon EBS</vt:lpstr>
      <vt:lpstr>Section 2: Amazon Simple Storage Service (Amazon S3) </vt:lpstr>
      <vt:lpstr>Simple Storage Service  (S3)</vt:lpstr>
      <vt:lpstr>S3 overview</vt:lpstr>
      <vt:lpstr>S3 Overview (Cont.)</vt:lpstr>
      <vt:lpstr>S3 Storage Classes</vt:lpstr>
      <vt:lpstr>S3 Storage Classes (Cont.)</vt:lpstr>
      <vt:lpstr>S3 Storage Classes (Cont.)</vt:lpstr>
      <vt:lpstr>S3 Storage Classes (Cont.)</vt:lpstr>
      <vt:lpstr>S3 Storage Classes (Cont.)</vt:lpstr>
      <vt:lpstr>S3 Storage Classes (Cont.)</vt:lpstr>
      <vt:lpstr>S3 Storage Classes (Cont.)</vt:lpstr>
      <vt:lpstr>Amazon S3 bucket URLs (two styles)</vt:lpstr>
      <vt:lpstr>Data is redundantly stored in the Region</vt:lpstr>
      <vt:lpstr>Designed for seamless scaling</vt:lpstr>
      <vt:lpstr>Access the data anywhere</vt:lpstr>
      <vt:lpstr>Access the data anywhere (Cont.)</vt:lpstr>
      <vt:lpstr>Common use cases</vt:lpstr>
      <vt:lpstr>Amazon S3 common scenarios</vt:lpstr>
      <vt:lpstr>Amazon S3 pricing </vt:lpstr>
      <vt:lpstr>Amazon S3: Storage pricing (1 of 2)</vt:lpstr>
      <vt:lpstr>Amazon S3: Storage pricing (2 of 2)</vt:lpstr>
      <vt:lpstr>Section 2 key takeaways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Title</dc:title>
  <dc:creator>Stading, Katrina</dc:creator>
  <cp:lastModifiedBy>Danyal</cp:lastModifiedBy>
  <cp:revision>24</cp:revision>
  <dcterms:created xsi:type="dcterms:W3CDTF">2022-03-28T19:31:41Z</dcterms:created>
  <dcterms:modified xsi:type="dcterms:W3CDTF">2023-04-14T07:00:10Z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F165A876-8CAE-4A38-BCA6-3F02F794F0E7</vt:lpwstr>
  </property>
  <property fmtid="{D5CDD505-2E9C-101B-9397-08002B2CF9AE}" pid="3" name="ArticulatePath">
    <vt:lpwstr>Presentation1</vt:lpwstr>
  </property>
  <property fmtid="{D5CDD505-2E9C-101B-9397-08002B2CF9AE}" pid="4" name="ContentTypeId">
    <vt:lpwstr>0x0101004EB30683A6882D4798A1183E2061AB2B</vt:lpwstr>
  </property>
</Properties>
</file>